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7" r:id="rId2"/>
    <p:sldId id="257" r:id="rId3"/>
    <p:sldId id="258" r:id="rId4"/>
    <p:sldId id="259" r:id="rId5"/>
    <p:sldId id="289" r:id="rId6"/>
    <p:sldId id="262" r:id="rId7"/>
    <p:sldId id="265" r:id="rId8"/>
    <p:sldId id="267" r:id="rId9"/>
    <p:sldId id="268" r:id="rId10"/>
    <p:sldId id="273" r:id="rId11"/>
    <p:sldId id="280" r:id="rId12"/>
    <p:sldId id="281" r:id="rId13"/>
    <p:sldId id="282" r:id="rId14"/>
    <p:sldId id="272" r:id="rId15"/>
    <p:sldId id="288" r:id="rId16"/>
    <p:sldId id="290" r:id="rId17"/>
    <p:sldId id="291" r:id="rId18"/>
    <p:sldId id="283" r:id="rId19"/>
    <p:sldId id="284" r:id="rId20"/>
    <p:sldId id="285" r:id="rId21"/>
    <p:sldId id="286" r:id="rId22"/>
    <p:sldId id="292" r:id="rId23"/>
    <p:sldId id="29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8482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08EC8-D021-45BD-B528-42BCB5E27AC9}" v="818" dt="2023-07-06T07:15:29.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0" autoAdjust="0"/>
  </p:normalViewPr>
  <p:slideViewPr>
    <p:cSldViewPr snapToGrid="0">
      <p:cViewPr varScale="1">
        <p:scale>
          <a:sx n="71" d="100"/>
          <a:sy n="71" d="100"/>
        </p:scale>
        <p:origin x="3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capgemini-my.sharepoint.com/personal/rishitha-ranjeet_rajput_capgemini_com/Documents/Desktop/copilot/co%20_pilo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apgemini-my.sharepoint.com/personal/rishitha-ranjeet_rajput_capgemini_com/Documents/Desktop/copilot/co%20_pilot.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Expirement Team</c:v>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Sheet3!$A$51:$A$60</c:f>
              <c:strCache>
                <c:ptCount val="10"/>
                <c:pt idx="0">
                  <c:v>sign-up and login</c:v>
                </c:pt>
                <c:pt idx="1">
                  <c:v>Admin login</c:v>
                </c:pt>
                <c:pt idx="2">
                  <c:v>order component</c:v>
                </c:pt>
                <c:pt idx="3">
                  <c:v>admin dashboard</c:v>
                </c:pt>
                <c:pt idx="4">
                  <c:v>user dashboard</c:v>
                </c:pt>
                <c:pt idx="5">
                  <c:v>washer panel</c:v>
                </c:pt>
                <c:pt idx="6">
                  <c:v>crud operation</c:v>
                </c:pt>
                <c:pt idx="7">
                  <c:v>home component</c:v>
                </c:pt>
                <c:pt idx="8">
                  <c:v>payment component</c:v>
                </c:pt>
                <c:pt idx="9">
                  <c:v>Package Component</c:v>
                </c:pt>
              </c:strCache>
            </c:strRef>
          </c:cat>
          <c:val>
            <c:numRef>
              <c:f>Sheet3!$B$51:$B$60</c:f>
              <c:numCache>
                <c:formatCode>General</c:formatCode>
                <c:ptCount val="10"/>
                <c:pt idx="0">
                  <c:v>13</c:v>
                </c:pt>
                <c:pt idx="1">
                  <c:v>12</c:v>
                </c:pt>
                <c:pt idx="2">
                  <c:v>16</c:v>
                </c:pt>
                <c:pt idx="3">
                  <c:v>18</c:v>
                </c:pt>
                <c:pt idx="4">
                  <c:v>16</c:v>
                </c:pt>
                <c:pt idx="5">
                  <c:v>18</c:v>
                </c:pt>
                <c:pt idx="6">
                  <c:v>18</c:v>
                </c:pt>
                <c:pt idx="7">
                  <c:v>6</c:v>
                </c:pt>
                <c:pt idx="8">
                  <c:v>7</c:v>
                </c:pt>
                <c:pt idx="9">
                  <c:v>8</c:v>
                </c:pt>
              </c:numCache>
            </c:numRef>
          </c:val>
          <c:extLst>
            <c:ext xmlns:c16="http://schemas.microsoft.com/office/drawing/2014/chart" uri="{C3380CC4-5D6E-409C-BE32-E72D297353CC}">
              <c16:uniqueId val="{00000000-B5F3-4D48-B6C7-BAD177317D24}"/>
            </c:ext>
          </c:extLst>
        </c:ser>
        <c:ser>
          <c:idx val="1"/>
          <c:order val="1"/>
          <c:tx>
            <c:v>Controller Team</c:v>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Sheet3!$A$51:$A$60</c:f>
              <c:strCache>
                <c:ptCount val="10"/>
                <c:pt idx="0">
                  <c:v>sign-up and login</c:v>
                </c:pt>
                <c:pt idx="1">
                  <c:v>Admin login</c:v>
                </c:pt>
                <c:pt idx="2">
                  <c:v>order component</c:v>
                </c:pt>
                <c:pt idx="3">
                  <c:v>admin dashboard</c:v>
                </c:pt>
                <c:pt idx="4">
                  <c:v>user dashboard</c:v>
                </c:pt>
                <c:pt idx="5">
                  <c:v>washer panel</c:v>
                </c:pt>
                <c:pt idx="6">
                  <c:v>crud operation</c:v>
                </c:pt>
                <c:pt idx="7">
                  <c:v>home component</c:v>
                </c:pt>
                <c:pt idx="8">
                  <c:v>payment component</c:v>
                </c:pt>
                <c:pt idx="9">
                  <c:v>Package Component</c:v>
                </c:pt>
              </c:strCache>
            </c:strRef>
          </c:cat>
          <c:val>
            <c:numRef>
              <c:f>Sheet3!$C$51:$C$60</c:f>
              <c:numCache>
                <c:formatCode>General</c:formatCode>
                <c:ptCount val="10"/>
                <c:pt idx="0">
                  <c:v>15</c:v>
                </c:pt>
                <c:pt idx="1">
                  <c:v>16</c:v>
                </c:pt>
                <c:pt idx="2">
                  <c:v>21</c:v>
                </c:pt>
                <c:pt idx="3">
                  <c:v>25</c:v>
                </c:pt>
                <c:pt idx="4">
                  <c:v>18</c:v>
                </c:pt>
                <c:pt idx="5">
                  <c:v>22</c:v>
                </c:pt>
                <c:pt idx="6">
                  <c:v>20</c:v>
                </c:pt>
                <c:pt idx="7">
                  <c:v>8</c:v>
                </c:pt>
                <c:pt idx="8">
                  <c:v>20</c:v>
                </c:pt>
                <c:pt idx="9">
                  <c:v>11</c:v>
                </c:pt>
              </c:numCache>
            </c:numRef>
          </c:val>
          <c:extLst>
            <c:ext xmlns:c16="http://schemas.microsoft.com/office/drawing/2014/chart" uri="{C3380CC4-5D6E-409C-BE32-E72D297353CC}">
              <c16:uniqueId val="{00000001-B5F3-4D48-B6C7-BAD177317D24}"/>
            </c:ext>
          </c:extLst>
        </c:ser>
        <c:ser>
          <c:idx val="2"/>
          <c:order val="2"/>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Sheet3!$A$51:$A$60</c:f>
              <c:strCache>
                <c:ptCount val="10"/>
                <c:pt idx="0">
                  <c:v>sign-up and login</c:v>
                </c:pt>
                <c:pt idx="1">
                  <c:v>Admin login</c:v>
                </c:pt>
                <c:pt idx="2">
                  <c:v>order component</c:v>
                </c:pt>
                <c:pt idx="3">
                  <c:v>admin dashboard</c:v>
                </c:pt>
                <c:pt idx="4">
                  <c:v>user dashboard</c:v>
                </c:pt>
                <c:pt idx="5">
                  <c:v>washer panel</c:v>
                </c:pt>
                <c:pt idx="6">
                  <c:v>crud operation</c:v>
                </c:pt>
                <c:pt idx="7">
                  <c:v>home component</c:v>
                </c:pt>
                <c:pt idx="8">
                  <c:v>payment component</c:v>
                </c:pt>
                <c:pt idx="9">
                  <c:v>Package Component</c:v>
                </c:pt>
              </c:strCache>
            </c:strRef>
          </c:cat>
          <c:val>
            <c:numRef>
              <c:f>Sheet3!$D$51:$D$60</c:f>
              <c:numCache>
                <c:formatCode>General</c:formatCode>
                <c:ptCount val="10"/>
              </c:numCache>
            </c:numRef>
          </c:val>
          <c:extLst>
            <c:ext xmlns:c16="http://schemas.microsoft.com/office/drawing/2014/chart" uri="{C3380CC4-5D6E-409C-BE32-E72D297353CC}">
              <c16:uniqueId val="{00000002-B5F3-4D48-B6C7-BAD177317D24}"/>
            </c:ext>
          </c:extLst>
        </c:ser>
        <c:dLbls>
          <c:showLegendKey val="0"/>
          <c:showVal val="1"/>
          <c:showCatName val="0"/>
          <c:showSerName val="0"/>
          <c:showPercent val="0"/>
          <c:showBubbleSize val="0"/>
        </c:dLbls>
        <c:gapWidth val="65"/>
        <c:shape val="box"/>
        <c:axId val="708883960"/>
        <c:axId val="708884288"/>
        <c:axId val="0"/>
      </c:bar3DChart>
      <c:catAx>
        <c:axId val="70888396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sz="1200" dirty="0"/>
                  <a:t>Components</a:t>
                </a:r>
                <a:r>
                  <a:rPr lang="en-IN" dirty="0"/>
                  <a:t>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08884288"/>
        <c:crosses val="autoZero"/>
        <c:auto val="1"/>
        <c:lblAlgn val="ctr"/>
        <c:lblOffset val="100"/>
        <c:noMultiLvlLbl val="0"/>
      </c:catAx>
      <c:valAx>
        <c:axId val="70888428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sz="1100" dirty="0"/>
                  <a:t>Average Time</a:t>
                </a:r>
                <a:r>
                  <a:rPr lang="en-IN" dirty="0"/>
                  <a:t>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708883960"/>
        <c:crosses val="autoZero"/>
        <c:crossBetween val="between"/>
      </c:valAx>
      <c:spPr>
        <a:noFill/>
        <a:ln>
          <a:noFill/>
        </a:ln>
        <a:effectLst/>
      </c:spPr>
    </c:plotArea>
    <c:legend>
      <c:legendPos val="b"/>
      <c:legendEntry>
        <c:idx val="2"/>
        <c:delete val="1"/>
      </c:legendEntry>
      <c:layout>
        <c:manualLayout>
          <c:xMode val="edge"/>
          <c:yMode val="edge"/>
          <c:x val="0.30726054555680538"/>
          <c:y val="0.90554456037031184"/>
          <c:w val="0.39440748031496065"/>
          <c:h val="6.9981249301425671E-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2000" baseline="0" dirty="0"/>
              <a:t>Overall Time Consumption</a:t>
            </a:r>
            <a:endParaRPr lang="en-IN" dirty="0"/>
          </a:p>
        </c:rich>
      </c:tx>
      <c:layout>
        <c:manualLayout>
          <c:xMode val="edge"/>
          <c:yMode val="edge"/>
          <c:x val="0.35680487590140458"/>
          <c:y val="2.221232622115079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B5C-4E46-AE1B-320B7027E68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B5C-4E46-AE1B-320B7027E68D}"/>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B5C-4E46-AE1B-320B7027E68D}"/>
              </c:ext>
            </c:extLst>
          </c:dPt>
          <c:dLbls>
            <c:dLbl>
              <c:idx val="0"/>
              <c:layout>
                <c:manualLayout>
                  <c:x val="-0.17735482001832845"/>
                  <c:y val="-6.08189692702941E-2"/>
                </c:manualLayout>
              </c:layout>
              <c:tx>
                <c:rich>
                  <a:bodyPr/>
                  <a:lstStyle/>
                  <a:p>
                    <a:r>
                      <a:rPr lang="en-US" baseline="0"/>
                      <a:t> </a:t>
                    </a:r>
                    <a:fld id="{2E6F65B9-2802-44EF-9036-43B3BA2C3654}" type="PERCENTAGE">
                      <a:rPr lang="en-US" baseline="0"/>
                      <a:pPr/>
                      <a:t>[PERCENTAGE]</a:t>
                    </a:fld>
                    <a:endParaRPr lang="en-US" baseline="0"/>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B5C-4E46-AE1B-320B7027E68D}"/>
                </c:ext>
              </c:extLst>
            </c:dLbl>
            <c:dLbl>
              <c:idx val="1"/>
              <c:layout>
                <c:manualLayout>
                  <c:x val="0.19387805996165172"/>
                  <c:y val="-1.6897684090971955E-2"/>
                </c:manualLayout>
              </c:layout>
              <c:tx>
                <c:rich>
                  <a:bodyPr/>
                  <a:lstStyle/>
                  <a:p>
                    <a:r>
                      <a:rPr lang="en-US" baseline="0"/>
                      <a:t> </a:t>
                    </a:r>
                    <a:fld id="{885FFFEA-8A0A-46C9-9266-005FFE39A200}" type="PERCENTAGE">
                      <a:rPr lang="en-US" baseline="0"/>
                      <a:pPr/>
                      <a:t>[PERCENTAGE]</a:t>
                    </a:fld>
                    <a:endParaRPr lang="en-US" baseline="0"/>
                  </a:p>
                </c:rich>
              </c:tx>
              <c:dLblPos val="bestFit"/>
              <c:showLegendKey val="0"/>
              <c:showVal val="1"/>
              <c:showCatName val="0"/>
              <c:showSerName val="1"/>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B5C-4E46-AE1B-320B7027E68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val>
            <c:numRef>
              <c:f>Sheet3!$B$61:$D$61</c:f>
              <c:numCache>
                <c:formatCode>General</c:formatCode>
                <c:ptCount val="3"/>
                <c:pt idx="0">
                  <c:v>132</c:v>
                </c:pt>
                <c:pt idx="1">
                  <c:v>176</c:v>
                </c:pt>
              </c:numCache>
            </c:numRef>
          </c:val>
          <c:extLst>
            <c:ext xmlns:c16="http://schemas.microsoft.com/office/drawing/2014/chart" uri="{C3380CC4-5D6E-409C-BE32-E72D297353CC}">
              <c16:uniqueId val="{00000006-EB5C-4E46-AE1B-320B7027E68D}"/>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AF6EC-6077-4658-AE39-38327A65DF56}" type="doc">
      <dgm:prSet loTypeId="urn:microsoft.com/office/officeart/2005/8/layout/hierarchy2" loCatId="hierarchy" qsTypeId="urn:microsoft.com/office/officeart/2005/8/quickstyle/simple5" qsCatId="simple" csTypeId="urn:microsoft.com/office/officeart/2005/8/colors/colorful3" csCatId="colorful" phldr="1"/>
      <dgm:spPr/>
      <dgm:t>
        <a:bodyPr/>
        <a:lstStyle/>
        <a:p>
          <a:endParaRPr lang="en-IN"/>
        </a:p>
      </dgm:t>
    </dgm:pt>
    <dgm:pt modelId="{3944CB15-6EE9-4D60-84F9-DDC783502AF1}">
      <dgm:prSet/>
      <dgm:spPr/>
      <dgm:t>
        <a:bodyPr/>
        <a:lstStyle/>
        <a:p>
          <a:r>
            <a:rPr lang="en-IN" dirty="0"/>
            <a:t>TEAM COPILOT</a:t>
          </a:r>
        </a:p>
      </dgm:t>
    </dgm:pt>
    <dgm:pt modelId="{0E1FEF6C-8157-4665-93AF-A40F63B680EC}" type="parTrans" cxnId="{8BB36ABB-C673-48BD-92F7-F605127B9AF6}">
      <dgm:prSet/>
      <dgm:spPr/>
      <dgm:t>
        <a:bodyPr/>
        <a:lstStyle/>
        <a:p>
          <a:endParaRPr lang="en-IN"/>
        </a:p>
      </dgm:t>
    </dgm:pt>
    <dgm:pt modelId="{F11216FD-A41A-4247-989D-EC8124BB1318}" type="sibTrans" cxnId="{8BB36ABB-C673-48BD-92F7-F605127B9AF6}">
      <dgm:prSet/>
      <dgm:spPr/>
      <dgm:t>
        <a:bodyPr/>
        <a:lstStyle/>
        <a:p>
          <a:endParaRPr lang="en-IN"/>
        </a:p>
      </dgm:t>
    </dgm:pt>
    <dgm:pt modelId="{13639556-75A6-42DB-B9DE-8A75B3095FB5}">
      <dgm:prSet/>
      <dgm:spPr/>
      <dgm:t>
        <a:bodyPr/>
        <a:lstStyle/>
        <a:p>
          <a:r>
            <a:rPr lang="en-IN" dirty="0"/>
            <a:t>CONTROLLER TEAM</a:t>
          </a:r>
        </a:p>
      </dgm:t>
    </dgm:pt>
    <dgm:pt modelId="{E9C43CC3-0A7F-435A-A9E2-8C8F1FFB9583}" type="parTrans" cxnId="{6A0B2207-88BF-4BAE-9F0B-6C446E74710E}">
      <dgm:prSet/>
      <dgm:spPr/>
      <dgm:t>
        <a:bodyPr/>
        <a:lstStyle/>
        <a:p>
          <a:endParaRPr lang="en-IN" dirty="0"/>
        </a:p>
      </dgm:t>
    </dgm:pt>
    <dgm:pt modelId="{E14F9D3E-7E21-4219-8D17-A82BB547373A}" type="sibTrans" cxnId="{6A0B2207-88BF-4BAE-9F0B-6C446E74710E}">
      <dgm:prSet/>
      <dgm:spPr/>
      <dgm:t>
        <a:bodyPr/>
        <a:lstStyle/>
        <a:p>
          <a:endParaRPr lang="en-IN"/>
        </a:p>
      </dgm:t>
    </dgm:pt>
    <dgm:pt modelId="{B85C79FF-0AF3-400D-8C00-6E68A5D8A561}">
      <dgm:prSet/>
      <dgm:spPr/>
      <dgm:t>
        <a:bodyPr/>
        <a:lstStyle/>
        <a:p>
          <a:r>
            <a:rPr lang="en-IN" dirty="0"/>
            <a:t>Project  without Copilot.</a:t>
          </a:r>
        </a:p>
      </dgm:t>
    </dgm:pt>
    <dgm:pt modelId="{69740B3A-4FEB-4B43-93BD-C7CCEDF2E0D6}" type="parTrans" cxnId="{2265AD5D-EB43-4B24-8110-6B7267CED921}">
      <dgm:prSet/>
      <dgm:spPr/>
      <dgm:t>
        <a:bodyPr/>
        <a:lstStyle/>
        <a:p>
          <a:endParaRPr lang="en-IN" dirty="0"/>
        </a:p>
      </dgm:t>
    </dgm:pt>
    <dgm:pt modelId="{0CAB5EF9-9555-42C8-8D03-B938F88218A9}" type="sibTrans" cxnId="{2265AD5D-EB43-4B24-8110-6B7267CED921}">
      <dgm:prSet/>
      <dgm:spPr/>
      <dgm:t>
        <a:bodyPr/>
        <a:lstStyle/>
        <a:p>
          <a:endParaRPr lang="en-IN"/>
        </a:p>
      </dgm:t>
    </dgm:pt>
    <dgm:pt modelId="{EB3B2DEE-8156-4935-8409-8998BC165AD4}">
      <dgm:prSet/>
      <dgm:spPr/>
      <dgm:t>
        <a:bodyPr/>
        <a:lstStyle/>
        <a:p>
          <a:r>
            <a:rPr lang="en-IN" dirty="0"/>
            <a:t>EXPIREMENTAL TEAM</a:t>
          </a:r>
        </a:p>
      </dgm:t>
    </dgm:pt>
    <dgm:pt modelId="{1DAEFACC-DAE4-46C5-AC72-01A1F695E357}" type="sibTrans" cxnId="{B54B99F3-8A36-4383-9D20-CFBA519999FC}">
      <dgm:prSet/>
      <dgm:spPr/>
      <dgm:t>
        <a:bodyPr/>
        <a:lstStyle/>
        <a:p>
          <a:endParaRPr lang="en-IN"/>
        </a:p>
      </dgm:t>
    </dgm:pt>
    <dgm:pt modelId="{AAE4FA48-8B7D-4430-9DF2-AA2EBE6F84EB}" type="parTrans" cxnId="{B54B99F3-8A36-4383-9D20-CFBA519999FC}">
      <dgm:prSet/>
      <dgm:spPr/>
      <dgm:t>
        <a:bodyPr/>
        <a:lstStyle/>
        <a:p>
          <a:endParaRPr lang="en-IN" dirty="0"/>
        </a:p>
      </dgm:t>
    </dgm:pt>
    <dgm:pt modelId="{CAA6C220-03A6-456C-9A9D-7D97BCCF4DD4}">
      <dgm:prSet/>
      <dgm:spPr/>
      <dgm:t>
        <a:bodyPr/>
        <a:lstStyle/>
        <a:p>
          <a:pPr>
            <a:buFont typeface="Arial" panose="020B0604020202020204" pitchFamily="34" charset="0"/>
            <a:buChar char="•"/>
          </a:pPr>
          <a:r>
            <a:rPr lang="en-IN" dirty="0"/>
            <a:t>Implementing and  experimenting with Copilot in a project.</a:t>
          </a:r>
        </a:p>
      </dgm:t>
    </dgm:pt>
    <dgm:pt modelId="{C52D0F35-84EB-413A-BDF1-5977525B57FE}" type="sibTrans" cxnId="{62886393-2688-4DB6-8AF7-858B4192C2DD}">
      <dgm:prSet/>
      <dgm:spPr/>
      <dgm:t>
        <a:bodyPr/>
        <a:lstStyle/>
        <a:p>
          <a:endParaRPr lang="en-IN"/>
        </a:p>
      </dgm:t>
    </dgm:pt>
    <dgm:pt modelId="{A577F0DA-C900-40F2-8799-83544071C08F}" type="parTrans" cxnId="{62886393-2688-4DB6-8AF7-858B4192C2DD}">
      <dgm:prSet/>
      <dgm:spPr/>
      <dgm:t>
        <a:bodyPr/>
        <a:lstStyle/>
        <a:p>
          <a:endParaRPr lang="en-IN" dirty="0"/>
        </a:p>
      </dgm:t>
    </dgm:pt>
    <dgm:pt modelId="{2EE863F6-320C-4DC6-BAA1-5C32C620A8F9}" type="pres">
      <dgm:prSet presAssocID="{C49AF6EC-6077-4658-AE39-38327A65DF56}" presName="diagram" presStyleCnt="0">
        <dgm:presLayoutVars>
          <dgm:chPref val="1"/>
          <dgm:dir/>
          <dgm:animOne val="branch"/>
          <dgm:animLvl val="lvl"/>
          <dgm:resizeHandles val="exact"/>
        </dgm:presLayoutVars>
      </dgm:prSet>
      <dgm:spPr/>
    </dgm:pt>
    <dgm:pt modelId="{E1AD7CE4-BD01-4AAD-9844-C56E10E1D8E0}" type="pres">
      <dgm:prSet presAssocID="{3944CB15-6EE9-4D60-84F9-DDC783502AF1}" presName="root1" presStyleCnt="0"/>
      <dgm:spPr/>
    </dgm:pt>
    <dgm:pt modelId="{8D7B95CC-5BD0-467E-8169-A784218B5527}" type="pres">
      <dgm:prSet presAssocID="{3944CB15-6EE9-4D60-84F9-DDC783502AF1}" presName="LevelOneTextNode" presStyleLbl="node0" presStyleIdx="0" presStyleCnt="1">
        <dgm:presLayoutVars>
          <dgm:chPref val="3"/>
        </dgm:presLayoutVars>
      </dgm:prSet>
      <dgm:spPr/>
    </dgm:pt>
    <dgm:pt modelId="{17E10053-F8D3-42DF-B49C-976665ACE513}" type="pres">
      <dgm:prSet presAssocID="{3944CB15-6EE9-4D60-84F9-DDC783502AF1}" presName="level2hierChild" presStyleCnt="0"/>
      <dgm:spPr/>
    </dgm:pt>
    <dgm:pt modelId="{DC3BB8D3-F41A-4A77-A3C8-B85C050374D6}" type="pres">
      <dgm:prSet presAssocID="{AAE4FA48-8B7D-4430-9DF2-AA2EBE6F84EB}" presName="conn2-1" presStyleLbl="parChTrans1D2" presStyleIdx="0" presStyleCnt="2"/>
      <dgm:spPr/>
    </dgm:pt>
    <dgm:pt modelId="{F63F2D08-2AEB-4487-B1BF-A509AF4F5B67}" type="pres">
      <dgm:prSet presAssocID="{AAE4FA48-8B7D-4430-9DF2-AA2EBE6F84EB}" presName="connTx" presStyleLbl="parChTrans1D2" presStyleIdx="0" presStyleCnt="2"/>
      <dgm:spPr/>
    </dgm:pt>
    <dgm:pt modelId="{F96A7DF7-F323-4423-B6F3-DDCCFD85388A}" type="pres">
      <dgm:prSet presAssocID="{EB3B2DEE-8156-4935-8409-8998BC165AD4}" presName="root2" presStyleCnt="0"/>
      <dgm:spPr/>
    </dgm:pt>
    <dgm:pt modelId="{B5135E13-EB5F-4F81-AD93-78CD6502BBEC}" type="pres">
      <dgm:prSet presAssocID="{EB3B2DEE-8156-4935-8409-8998BC165AD4}" presName="LevelTwoTextNode" presStyleLbl="node2" presStyleIdx="0" presStyleCnt="2">
        <dgm:presLayoutVars>
          <dgm:chPref val="3"/>
        </dgm:presLayoutVars>
      </dgm:prSet>
      <dgm:spPr/>
    </dgm:pt>
    <dgm:pt modelId="{EE1CECAD-456F-465A-BDBA-B75612F74347}" type="pres">
      <dgm:prSet presAssocID="{EB3B2DEE-8156-4935-8409-8998BC165AD4}" presName="level3hierChild" presStyleCnt="0"/>
      <dgm:spPr/>
    </dgm:pt>
    <dgm:pt modelId="{851559FC-FE82-4D24-B5C8-50ABC457BC83}" type="pres">
      <dgm:prSet presAssocID="{A577F0DA-C900-40F2-8799-83544071C08F}" presName="conn2-1" presStyleLbl="parChTrans1D3" presStyleIdx="0" presStyleCnt="2"/>
      <dgm:spPr/>
    </dgm:pt>
    <dgm:pt modelId="{B8C67332-A7F6-445A-BCFD-BA7203E8753D}" type="pres">
      <dgm:prSet presAssocID="{A577F0DA-C900-40F2-8799-83544071C08F}" presName="connTx" presStyleLbl="parChTrans1D3" presStyleIdx="0" presStyleCnt="2"/>
      <dgm:spPr/>
    </dgm:pt>
    <dgm:pt modelId="{E9AFD666-447F-47C0-8FB1-3B257CB73E9E}" type="pres">
      <dgm:prSet presAssocID="{CAA6C220-03A6-456C-9A9D-7D97BCCF4DD4}" presName="root2" presStyleCnt="0"/>
      <dgm:spPr/>
    </dgm:pt>
    <dgm:pt modelId="{EC268A4E-A907-47B5-9029-7FAB0C663A4A}" type="pres">
      <dgm:prSet presAssocID="{CAA6C220-03A6-456C-9A9D-7D97BCCF4DD4}" presName="LevelTwoTextNode" presStyleLbl="node3" presStyleIdx="0" presStyleCnt="2">
        <dgm:presLayoutVars>
          <dgm:chPref val="3"/>
        </dgm:presLayoutVars>
      </dgm:prSet>
      <dgm:spPr/>
    </dgm:pt>
    <dgm:pt modelId="{E5BFB6AF-C460-4BE8-8120-DC7D56BE719B}" type="pres">
      <dgm:prSet presAssocID="{CAA6C220-03A6-456C-9A9D-7D97BCCF4DD4}" presName="level3hierChild" presStyleCnt="0"/>
      <dgm:spPr/>
    </dgm:pt>
    <dgm:pt modelId="{ED1B06D8-666D-4E3B-B36A-332880DAC0C7}" type="pres">
      <dgm:prSet presAssocID="{E9C43CC3-0A7F-435A-A9E2-8C8F1FFB9583}" presName="conn2-1" presStyleLbl="parChTrans1D2" presStyleIdx="1" presStyleCnt="2"/>
      <dgm:spPr/>
    </dgm:pt>
    <dgm:pt modelId="{BF59E8D7-55F4-4EE1-B47A-37FDC20D073E}" type="pres">
      <dgm:prSet presAssocID="{E9C43CC3-0A7F-435A-A9E2-8C8F1FFB9583}" presName="connTx" presStyleLbl="parChTrans1D2" presStyleIdx="1" presStyleCnt="2"/>
      <dgm:spPr/>
    </dgm:pt>
    <dgm:pt modelId="{4EEA4F18-769C-4778-BD6E-52F8C690576B}" type="pres">
      <dgm:prSet presAssocID="{13639556-75A6-42DB-B9DE-8A75B3095FB5}" presName="root2" presStyleCnt="0"/>
      <dgm:spPr/>
    </dgm:pt>
    <dgm:pt modelId="{C5ECDEC6-F85D-42A6-A05B-5B12B1DA7251}" type="pres">
      <dgm:prSet presAssocID="{13639556-75A6-42DB-B9DE-8A75B3095FB5}" presName="LevelTwoTextNode" presStyleLbl="node2" presStyleIdx="1" presStyleCnt="2">
        <dgm:presLayoutVars>
          <dgm:chPref val="3"/>
        </dgm:presLayoutVars>
      </dgm:prSet>
      <dgm:spPr/>
    </dgm:pt>
    <dgm:pt modelId="{C2139F27-B901-45FA-A908-CC5B2A3E96D2}" type="pres">
      <dgm:prSet presAssocID="{13639556-75A6-42DB-B9DE-8A75B3095FB5}" presName="level3hierChild" presStyleCnt="0"/>
      <dgm:spPr/>
    </dgm:pt>
    <dgm:pt modelId="{9D92A7ED-AAE7-44B9-863A-3AAB8D23588F}" type="pres">
      <dgm:prSet presAssocID="{69740B3A-4FEB-4B43-93BD-C7CCEDF2E0D6}" presName="conn2-1" presStyleLbl="parChTrans1D3" presStyleIdx="1" presStyleCnt="2"/>
      <dgm:spPr/>
    </dgm:pt>
    <dgm:pt modelId="{9AF854B6-7A8F-4C9B-A322-21B4F768361D}" type="pres">
      <dgm:prSet presAssocID="{69740B3A-4FEB-4B43-93BD-C7CCEDF2E0D6}" presName="connTx" presStyleLbl="parChTrans1D3" presStyleIdx="1" presStyleCnt="2"/>
      <dgm:spPr/>
    </dgm:pt>
    <dgm:pt modelId="{42116729-432A-442A-B8B5-B566E1929F51}" type="pres">
      <dgm:prSet presAssocID="{B85C79FF-0AF3-400D-8C00-6E68A5D8A561}" presName="root2" presStyleCnt="0"/>
      <dgm:spPr/>
    </dgm:pt>
    <dgm:pt modelId="{052D4E38-31E9-4640-8A1D-8A5040CBB68D}" type="pres">
      <dgm:prSet presAssocID="{B85C79FF-0AF3-400D-8C00-6E68A5D8A561}" presName="LevelTwoTextNode" presStyleLbl="node3" presStyleIdx="1" presStyleCnt="2">
        <dgm:presLayoutVars>
          <dgm:chPref val="3"/>
        </dgm:presLayoutVars>
      </dgm:prSet>
      <dgm:spPr/>
    </dgm:pt>
    <dgm:pt modelId="{7CE08446-3EDE-417A-A288-52E09E5ED082}" type="pres">
      <dgm:prSet presAssocID="{B85C79FF-0AF3-400D-8C00-6E68A5D8A561}" presName="level3hierChild" presStyleCnt="0"/>
      <dgm:spPr/>
    </dgm:pt>
  </dgm:ptLst>
  <dgm:cxnLst>
    <dgm:cxn modelId="{6A0B2207-88BF-4BAE-9F0B-6C446E74710E}" srcId="{3944CB15-6EE9-4D60-84F9-DDC783502AF1}" destId="{13639556-75A6-42DB-B9DE-8A75B3095FB5}" srcOrd="1" destOrd="0" parTransId="{E9C43CC3-0A7F-435A-A9E2-8C8F1FFB9583}" sibTransId="{E14F9D3E-7E21-4219-8D17-A82BB547373A}"/>
    <dgm:cxn modelId="{886F8017-D10D-446F-988B-530775406D91}" type="presOf" srcId="{3944CB15-6EE9-4D60-84F9-DDC783502AF1}" destId="{8D7B95CC-5BD0-467E-8169-A784218B5527}" srcOrd="0" destOrd="0" presId="urn:microsoft.com/office/officeart/2005/8/layout/hierarchy2"/>
    <dgm:cxn modelId="{04C5A63D-803C-48D5-B729-CF66C0F18596}" type="presOf" srcId="{AAE4FA48-8B7D-4430-9DF2-AA2EBE6F84EB}" destId="{DC3BB8D3-F41A-4A77-A3C8-B85C050374D6}" srcOrd="0" destOrd="0" presId="urn:microsoft.com/office/officeart/2005/8/layout/hierarchy2"/>
    <dgm:cxn modelId="{2265AD5D-EB43-4B24-8110-6B7267CED921}" srcId="{13639556-75A6-42DB-B9DE-8A75B3095FB5}" destId="{B85C79FF-0AF3-400D-8C00-6E68A5D8A561}" srcOrd="0" destOrd="0" parTransId="{69740B3A-4FEB-4B43-93BD-C7CCEDF2E0D6}" sibTransId="{0CAB5EF9-9555-42C8-8D03-B938F88218A9}"/>
    <dgm:cxn modelId="{93F9A564-D8A4-4538-A745-CC070F878933}" type="presOf" srcId="{A577F0DA-C900-40F2-8799-83544071C08F}" destId="{851559FC-FE82-4D24-B5C8-50ABC457BC83}" srcOrd="0" destOrd="0" presId="urn:microsoft.com/office/officeart/2005/8/layout/hierarchy2"/>
    <dgm:cxn modelId="{61A5DD74-2A44-488C-A7BF-7E6F2ECA1EE1}" type="presOf" srcId="{AAE4FA48-8B7D-4430-9DF2-AA2EBE6F84EB}" destId="{F63F2D08-2AEB-4487-B1BF-A509AF4F5B67}" srcOrd="1" destOrd="0" presId="urn:microsoft.com/office/officeart/2005/8/layout/hierarchy2"/>
    <dgm:cxn modelId="{62886393-2688-4DB6-8AF7-858B4192C2DD}" srcId="{EB3B2DEE-8156-4935-8409-8998BC165AD4}" destId="{CAA6C220-03A6-456C-9A9D-7D97BCCF4DD4}" srcOrd="0" destOrd="0" parTransId="{A577F0DA-C900-40F2-8799-83544071C08F}" sibTransId="{C52D0F35-84EB-413A-BDF1-5977525B57FE}"/>
    <dgm:cxn modelId="{6692E89A-054D-48CF-A3A6-52338A7A5A08}" type="presOf" srcId="{69740B3A-4FEB-4B43-93BD-C7CCEDF2E0D6}" destId="{9D92A7ED-AAE7-44B9-863A-3AAB8D23588F}" srcOrd="0" destOrd="0" presId="urn:microsoft.com/office/officeart/2005/8/layout/hierarchy2"/>
    <dgm:cxn modelId="{6DCB9EA5-BC35-4907-B1ED-E0421849C371}" type="presOf" srcId="{A577F0DA-C900-40F2-8799-83544071C08F}" destId="{B8C67332-A7F6-445A-BCFD-BA7203E8753D}" srcOrd="1" destOrd="0" presId="urn:microsoft.com/office/officeart/2005/8/layout/hierarchy2"/>
    <dgm:cxn modelId="{5F2434A6-9082-4A58-B336-EE17E70B9D20}" type="presOf" srcId="{E9C43CC3-0A7F-435A-A9E2-8C8F1FFB9583}" destId="{ED1B06D8-666D-4E3B-B36A-332880DAC0C7}" srcOrd="0" destOrd="0" presId="urn:microsoft.com/office/officeart/2005/8/layout/hierarchy2"/>
    <dgm:cxn modelId="{BD1B50AB-EE7E-482C-9C83-16EAB28EE39D}" type="presOf" srcId="{C49AF6EC-6077-4658-AE39-38327A65DF56}" destId="{2EE863F6-320C-4DC6-BAA1-5C32C620A8F9}" srcOrd="0" destOrd="0" presId="urn:microsoft.com/office/officeart/2005/8/layout/hierarchy2"/>
    <dgm:cxn modelId="{7CD0DDB5-4AA3-4728-85ED-B0CCE7AA120F}" type="presOf" srcId="{CAA6C220-03A6-456C-9A9D-7D97BCCF4DD4}" destId="{EC268A4E-A907-47B5-9029-7FAB0C663A4A}" srcOrd="0" destOrd="0" presId="urn:microsoft.com/office/officeart/2005/8/layout/hierarchy2"/>
    <dgm:cxn modelId="{8BB36ABB-C673-48BD-92F7-F605127B9AF6}" srcId="{C49AF6EC-6077-4658-AE39-38327A65DF56}" destId="{3944CB15-6EE9-4D60-84F9-DDC783502AF1}" srcOrd="0" destOrd="0" parTransId="{0E1FEF6C-8157-4665-93AF-A40F63B680EC}" sibTransId="{F11216FD-A41A-4247-989D-EC8124BB1318}"/>
    <dgm:cxn modelId="{75B8EAC2-E14C-4E12-BBA0-E08D5DE70FB4}" type="presOf" srcId="{13639556-75A6-42DB-B9DE-8A75B3095FB5}" destId="{C5ECDEC6-F85D-42A6-A05B-5B12B1DA7251}" srcOrd="0" destOrd="0" presId="urn:microsoft.com/office/officeart/2005/8/layout/hierarchy2"/>
    <dgm:cxn modelId="{DE304ACB-A62D-4E2E-BE3B-7E8FE5CFF5A0}" type="presOf" srcId="{E9C43CC3-0A7F-435A-A9E2-8C8F1FFB9583}" destId="{BF59E8D7-55F4-4EE1-B47A-37FDC20D073E}" srcOrd="1" destOrd="0" presId="urn:microsoft.com/office/officeart/2005/8/layout/hierarchy2"/>
    <dgm:cxn modelId="{2F3230E9-86F5-458B-8040-54D3C78A39A5}" type="presOf" srcId="{EB3B2DEE-8156-4935-8409-8998BC165AD4}" destId="{B5135E13-EB5F-4F81-AD93-78CD6502BBEC}" srcOrd="0" destOrd="0" presId="urn:microsoft.com/office/officeart/2005/8/layout/hierarchy2"/>
    <dgm:cxn modelId="{2CB45FEA-D7EB-4188-9C51-4232FEEEE4A4}" type="presOf" srcId="{69740B3A-4FEB-4B43-93BD-C7CCEDF2E0D6}" destId="{9AF854B6-7A8F-4C9B-A322-21B4F768361D}" srcOrd="1" destOrd="0" presId="urn:microsoft.com/office/officeart/2005/8/layout/hierarchy2"/>
    <dgm:cxn modelId="{B54B99F3-8A36-4383-9D20-CFBA519999FC}" srcId="{3944CB15-6EE9-4D60-84F9-DDC783502AF1}" destId="{EB3B2DEE-8156-4935-8409-8998BC165AD4}" srcOrd="0" destOrd="0" parTransId="{AAE4FA48-8B7D-4430-9DF2-AA2EBE6F84EB}" sibTransId="{1DAEFACC-DAE4-46C5-AC72-01A1F695E357}"/>
    <dgm:cxn modelId="{18BE39F8-FA94-42BD-80F9-9DE5E553D2E8}" type="presOf" srcId="{B85C79FF-0AF3-400D-8C00-6E68A5D8A561}" destId="{052D4E38-31E9-4640-8A1D-8A5040CBB68D}" srcOrd="0" destOrd="0" presId="urn:microsoft.com/office/officeart/2005/8/layout/hierarchy2"/>
    <dgm:cxn modelId="{57F752F9-0E01-4027-9F56-F8733F614211}" type="presParOf" srcId="{2EE863F6-320C-4DC6-BAA1-5C32C620A8F9}" destId="{E1AD7CE4-BD01-4AAD-9844-C56E10E1D8E0}" srcOrd="0" destOrd="0" presId="urn:microsoft.com/office/officeart/2005/8/layout/hierarchy2"/>
    <dgm:cxn modelId="{AEF117C8-7011-488A-AA6A-CD26872952C5}" type="presParOf" srcId="{E1AD7CE4-BD01-4AAD-9844-C56E10E1D8E0}" destId="{8D7B95CC-5BD0-467E-8169-A784218B5527}" srcOrd="0" destOrd="0" presId="urn:microsoft.com/office/officeart/2005/8/layout/hierarchy2"/>
    <dgm:cxn modelId="{F99C8FFD-B332-4827-BCF7-25A1ABD65EA5}" type="presParOf" srcId="{E1AD7CE4-BD01-4AAD-9844-C56E10E1D8E0}" destId="{17E10053-F8D3-42DF-B49C-976665ACE513}" srcOrd="1" destOrd="0" presId="urn:microsoft.com/office/officeart/2005/8/layout/hierarchy2"/>
    <dgm:cxn modelId="{D8273F3F-582B-4425-9A3B-695D80588D20}" type="presParOf" srcId="{17E10053-F8D3-42DF-B49C-976665ACE513}" destId="{DC3BB8D3-F41A-4A77-A3C8-B85C050374D6}" srcOrd="0" destOrd="0" presId="urn:microsoft.com/office/officeart/2005/8/layout/hierarchy2"/>
    <dgm:cxn modelId="{929314FA-04FE-4931-9D45-5C5C1791AD1B}" type="presParOf" srcId="{DC3BB8D3-F41A-4A77-A3C8-B85C050374D6}" destId="{F63F2D08-2AEB-4487-B1BF-A509AF4F5B67}" srcOrd="0" destOrd="0" presId="urn:microsoft.com/office/officeart/2005/8/layout/hierarchy2"/>
    <dgm:cxn modelId="{B75E8193-059B-4BD7-9658-30869EED15B8}" type="presParOf" srcId="{17E10053-F8D3-42DF-B49C-976665ACE513}" destId="{F96A7DF7-F323-4423-B6F3-DDCCFD85388A}" srcOrd="1" destOrd="0" presId="urn:microsoft.com/office/officeart/2005/8/layout/hierarchy2"/>
    <dgm:cxn modelId="{3512A4FE-3FB0-4AF0-B9CA-B9EE41D3CD74}" type="presParOf" srcId="{F96A7DF7-F323-4423-B6F3-DDCCFD85388A}" destId="{B5135E13-EB5F-4F81-AD93-78CD6502BBEC}" srcOrd="0" destOrd="0" presId="urn:microsoft.com/office/officeart/2005/8/layout/hierarchy2"/>
    <dgm:cxn modelId="{819F23B0-48B4-4D40-B9DF-EBFA2B13CA6D}" type="presParOf" srcId="{F96A7DF7-F323-4423-B6F3-DDCCFD85388A}" destId="{EE1CECAD-456F-465A-BDBA-B75612F74347}" srcOrd="1" destOrd="0" presId="urn:microsoft.com/office/officeart/2005/8/layout/hierarchy2"/>
    <dgm:cxn modelId="{5D2CDD4D-4EB2-41CF-937D-893B871C61F1}" type="presParOf" srcId="{EE1CECAD-456F-465A-BDBA-B75612F74347}" destId="{851559FC-FE82-4D24-B5C8-50ABC457BC83}" srcOrd="0" destOrd="0" presId="urn:microsoft.com/office/officeart/2005/8/layout/hierarchy2"/>
    <dgm:cxn modelId="{3F52C94B-5D7C-453E-8070-47422169F642}" type="presParOf" srcId="{851559FC-FE82-4D24-B5C8-50ABC457BC83}" destId="{B8C67332-A7F6-445A-BCFD-BA7203E8753D}" srcOrd="0" destOrd="0" presId="urn:microsoft.com/office/officeart/2005/8/layout/hierarchy2"/>
    <dgm:cxn modelId="{3541C788-2F15-4A12-9D03-C1EE762EAE64}" type="presParOf" srcId="{EE1CECAD-456F-465A-BDBA-B75612F74347}" destId="{E9AFD666-447F-47C0-8FB1-3B257CB73E9E}" srcOrd="1" destOrd="0" presId="urn:microsoft.com/office/officeart/2005/8/layout/hierarchy2"/>
    <dgm:cxn modelId="{00AD58A1-ECB9-47CF-9B91-2ACA05CABC78}" type="presParOf" srcId="{E9AFD666-447F-47C0-8FB1-3B257CB73E9E}" destId="{EC268A4E-A907-47B5-9029-7FAB0C663A4A}" srcOrd="0" destOrd="0" presId="urn:microsoft.com/office/officeart/2005/8/layout/hierarchy2"/>
    <dgm:cxn modelId="{59481F05-4F3C-481A-A099-5C95F308AF98}" type="presParOf" srcId="{E9AFD666-447F-47C0-8FB1-3B257CB73E9E}" destId="{E5BFB6AF-C460-4BE8-8120-DC7D56BE719B}" srcOrd="1" destOrd="0" presId="urn:microsoft.com/office/officeart/2005/8/layout/hierarchy2"/>
    <dgm:cxn modelId="{2DCEEF48-B16F-41CF-A802-D22178766A1F}" type="presParOf" srcId="{17E10053-F8D3-42DF-B49C-976665ACE513}" destId="{ED1B06D8-666D-4E3B-B36A-332880DAC0C7}" srcOrd="2" destOrd="0" presId="urn:microsoft.com/office/officeart/2005/8/layout/hierarchy2"/>
    <dgm:cxn modelId="{F0A3BD42-FA01-43E4-BD0D-2D649192C304}" type="presParOf" srcId="{ED1B06D8-666D-4E3B-B36A-332880DAC0C7}" destId="{BF59E8D7-55F4-4EE1-B47A-37FDC20D073E}" srcOrd="0" destOrd="0" presId="urn:microsoft.com/office/officeart/2005/8/layout/hierarchy2"/>
    <dgm:cxn modelId="{94EB0DCB-221A-49A3-A0B8-C50611E11FBC}" type="presParOf" srcId="{17E10053-F8D3-42DF-B49C-976665ACE513}" destId="{4EEA4F18-769C-4778-BD6E-52F8C690576B}" srcOrd="3" destOrd="0" presId="urn:microsoft.com/office/officeart/2005/8/layout/hierarchy2"/>
    <dgm:cxn modelId="{9E81369B-A656-4AA4-BE0B-5188DE999127}" type="presParOf" srcId="{4EEA4F18-769C-4778-BD6E-52F8C690576B}" destId="{C5ECDEC6-F85D-42A6-A05B-5B12B1DA7251}" srcOrd="0" destOrd="0" presId="urn:microsoft.com/office/officeart/2005/8/layout/hierarchy2"/>
    <dgm:cxn modelId="{149A24BE-51BD-4527-A47F-E7D74E1F40A2}" type="presParOf" srcId="{4EEA4F18-769C-4778-BD6E-52F8C690576B}" destId="{C2139F27-B901-45FA-A908-CC5B2A3E96D2}" srcOrd="1" destOrd="0" presId="urn:microsoft.com/office/officeart/2005/8/layout/hierarchy2"/>
    <dgm:cxn modelId="{ED7424E3-BFC0-4186-87AE-186221A30483}" type="presParOf" srcId="{C2139F27-B901-45FA-A908-CC5B2A3E96D2}" destId="{9D92A7ED-AAE7-44B9-863A-3AAB8D23588F}" srcOrd="0" destOrd="0" presId="urn:microsoft.com/office/officeart/2005/8/layout/hierarchy2"/>
    <dgm:cxn modelId="{610841F6-F0E8-404A-BB1E-9336625B210B}" type="presParOf" srcId="{9D92A7ED-AAE7-44B9-863A-3AAB8D23588F}" destId="{9AF854B6-7A8F-4C9B-A322-21B4F768361D}" srcOrd="0" destOrd="0" presId="urn:microsoft.com/office/officeart/2005/8/layout/hierarchy2"/>
    <dgm:cxn modelId="{5E65F391-E734-4080-93F9-89C6E20B76BB}" type="presParOf" srcId="{C2139F27-B901-45FA-A908-CC5B2A3E96D2}" destId="{42116729-432A-442A-B8B5-B566E1929F51}" srcOrd="1" destOrd="0" presId="urn:microsoft.com/office/officeart/2005/8/layout/hierarchy2"/>
    <dgm:cxn modelId="{D55810D5-E511-4C2E-B0CD-A36EAC4469A6}" type="presParOf" srcId="{42116729-432A-442A-B8B5-B566E1929F51}" destId="{052D4E38-31E9-4640-8A1D-8A5040CBB68D}" srcOrd="0" destOrd="0" presId="urn:microsoft.com/office/officeart/2005/8/layout/hierarchy2"/>
    <dgm:cxn modelId="{720FF0DE-893F-4208-A8E2-FD212B349A11}" type="presParOf" srcId="{42116729-432A-442A-B8B5-B566E1929F51}" destId="{7CE08446-3EDE-417A-A288-52E09E5ED08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80046-63D3-4A28-9200-5B867377AABD}"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IN"/>
        </a:p>
      </dgm:t>
    </dgm:pt>
    <dgm:pt modelId="{CC3DBDF5-835E-4480-A93F-AC660C429DF2}">
      <dgm:prSet phldrT="[Text]" custT="1"/>
      <dgm:spPr/>
      <dgm:t>
        <a:bodyPr/>
        <a:lstStyle/>
        <a:p>
          <a:pPr algn="ctr"/>
          <a:r>
            <a:rPr lang="en-IN" sz="2000" b="1" dirty="0"/>
            <a:t>STEP 1 : Install the GitHub Copilot extension</a:t>
          </a:r>
          <a:r>
            <a:rPr lang="en-IN" sz="1600" b="1" dirty="0"/>
            <a:t>.</a:t>
          </a:r>
        </a:p>
      </dgm:t>
    </dgm:pt>
    <dgm:pt modelId="{EB5B8A71-8B07-45C5-80BA-380A79BF464B}" type="parTrans" cxnId="{7781DCA7-6C16-4EE3-8A4F-CD0318CF3D6F}">
      <dgm:prSet/>
      <dgm:spPr/>
      <dgm:t>
        <a:bodyPr/>
        <a:lstStyle/>
        <a:p>
          <a:endParaRPr lang="en-IN"/>
        </a:p>
      </dgm:t>
    </dgm:pt>
    <dgm:pt modelId="{BCAC607F-5D40-4BEC-ABE4-6B3B22B18A5A}" type="sibTrans" cxnId="{7781DCA7-6C16-4EE3-8A4F-CD0318CF3D6F}">
      <dgm:prSet/>
      <dgm:spPr/>
      <dgm:t>
        <a:bodyPr/>
        <a:lstStyle/>
        <a:p>
          <a:endParaRPr lang="en-IN" dirty="0"/>
        </a:p>
      </dgm:t>
    </dgm:pt>
    <dgm:pt modelId="{7863348E-C50C-4466-B618-BC81E1A985F1}">
      <dgm:prSet phldrT="[Text]" custT="1"/>
      <dgm:spPr/>
      <dgm:t>
        <a:bodyPr/>
        <a:lstStyle/>
        <a:p>
          <a:pPr algn="ctr"/>
          <a:r>
            <a:rPr lang="en-IN" sz="2000" b="1" dirty="0"/>
            <a:t>STEP 2: Sign-In with your GitHub Account.</a:t>
          </a:r>
        </a:p>
        <a:p>
          <a:pPr algn="ctr"/>
          <a:r>
            <a:rPr lang="en-IN" sz="1800" dirty="0"/>
            <a:t>Open visual studio code, go to the extensions view search for “GitHub Copilot” and click on install.</a:t>
          </a:r>
        </a:p>
      </dgm:t>
    </dgm:pt>
    <dgm:pt modelId="{0D2A3F48-B2CD-426D-8531-CAB7BEEDD1BB}" type="parTrans" cxnId="{F1C20A76-52EF-4AFE-9DFC-D62E3E08E654}">
      <dgm:prSet/>
      <dgm:spPr/>
      <dgm:t>
        <a:bodyPr/>
        <a:lstStyle/>
        <a:p>
          <a:endParaRPr lang="en-IN"/>
        </a:p>
      </dgm:t>
    </dgm:pt>
    <dgm:pt modelId="{89F5AB0F-5607-442E-8AFF-662AD3AD26A6}" type="sibTrans" cxnId="{F1C20A76-52EF-4AFE-9DFC-D62E3E08E654}">
      <dgm:prSet/>
      <dgm:spPr/>
      <dgm:t>
        <a:bodyPr/>
        <a:lstStyle/>
        <a:p>
          <a:endParaRPr lang="en-IN" dirty="0"/>
        </a:p>
      </dgm:t>
    </dgm:pt>
    <dgm:pt modelId="{6E0A2531-46BD-40CA-91F8-43E083B1C446}">
      <dgm:prSet phldrT="[Text]" custT="1"/>
      <dgm:spPr/>
      <dgm:t>
        <a:bodyPr/>
        <a:lstStyle/>
        <a:p>
          <a:pPr algn="ctr"/>
          <a:r>
            <a:rPr lang="en-IN" sz="2400" b="1" dirty="0"/>
            <a:t>STEP 3: Start Writing your code</a:t>
          </a:r>
          <a:r>
            <a:rPr lang="en-IN" sz="1800" b="1" dirty="0"/>
            <a:t>.</a:t>
          </a:r>
          <a:br>
            <a:rPr lang="en-IN" sz="1800" dirty="0"/>
          </a:br>
          <a:r>
            <a:rPr lang="en-IN" sz="1800" dirty="0"/>
            <a:t>As you type, GitHub Copilot will automatically provide code based on the context of your code.</a:t>
          </a:r>
        </a:p>
      </dgm:t>
    </dgm:pt>
    <dgm:pt modelId="{DA0143A5-048F-4193-9BE6-B1F52EE75760}" type="parTrans" cxnId="{800D985C-8AE8-4359-B899-183BCAC3E34C}">
      <dgm:prSet/>
      <dgm:spPr/>
      <dgm:t>
        <a:bodyPr/>
        <a:lstStyle/>
        <a:p>
          <a:endParaRPr lang="en-IN"/>
        </a:p>
      </dgm:t>
    </dgm:pt>
    <dgm:pt modelId="{269AA058-E9F7-424C-BC8B-0F77E1EACE4C}" type="sibTrans" cxnId="{800D985C-8AE8-4359-B899-183BCAC3E34C}">
      <dgm:prSet/>
      <dgm:spPr/>
      <dgm:t>
        <a:bodyPr/>
        <a:lstStyle/>
        <a:p>
          <a:endParaRPr lang="en-IN"/>
        </a:p>
      </dgm:t>
    </dgm:pt>
    <dgm:pt modelId="{4141681B-FBEE-4706-A383-316FBB109137}" type="pres">
      <dgm:prSet presAssocID="{8E780046-63D3-4A28-9200-5B867377AABD}" presName="outerComposite" presStyleCnt="0">
        <dgm:presLayoutVars>
          <dgm:chMax val="5"/>
          <dgm:dir/>
          <dgm:resizeHandles val="exact"/>
        </dgm:presLayoutVars>
      </dgm:prSet>
      <dgm:spPr/>
    </dgm:pt>
    <dgm:pt modelId="{03641978-F036-40C1-BEE0-9F7BA89A9410}" type="pres">
      <dgm:prSet presAssocID="{8E780046-63D3-4A28-9200-5B867377AABD}" presName="dummyMaxCanvas" presStyleCnt="0">
        <dgm:presLayoutVars/>
      </dgm:prSet>
      <dgm:spPr/>
    </dgm:pt>
    <dgm:pt modelId="{07C13D72-BA24-401A-87BC-07E5491D33B2}" type="pres">
      <dgm:prSet presAssocID="{8E780046-63D3-4A28-9200-5B867377AABD}" presName="ThreeNodes_1" presStyleLbl="node1" presStyleIdx="0" presStyleCnt="3">
        <dgm:presLayoutVars>
          <dgm:bulletEnabled val="1"/>
        </dgm:presLayoutVars>
      </dgm:prSet>
      <dgm:spPr/>
    </dgm:pt>
    <dgm:pt modelId="{CA0C4FE6-CDC4-451C-9F6D-33B81F3EF73C}" type="pres">
      <dgm:prSet presAssocID="{8E780046-63D3-4A28-9200-5B867377AABD}" presName="ThreeNodes_2" presStyleLbl="node1" presStyleIdx="1" presStyleCnt="3">
        <dgm:presLayoutVars>
          <dgm:bulletEnabled val="1"/>
        </dgm:presLayoutVars>
      </dgm:prSet>
      <dgm:spPr/>
    </dgm:pt>
    <dgm:pt modelId="{0A069A1D-AB61-4D74-9591-A17B19452E96}" type="pres">
      <dgm:prSet presAssocID="{8E780046-63D3-4A28-9200-5B867377AABD}" presName="ThreeNodes_3" presStyleLbl="node1" presStyleIdx="2" presStyleCnt="3">
        <dgm:presLayoutVars>
          <dgm:bulletEnabled val="1"/>
        </dgm:presLayoutVars>
      </dgm:prSet>
      <dgm:spPr/>
    </dgm:pt>
    <dgm:pt modelId="{21BB4CC3-0C1F-4932-99C4-809FF7E2E826}" type="pres">
      <dgm:prSet presAssocID="{8E780046-63D3-4A28-9200-5B867377AABD}" presName="ThreeConn_1-2" presStyleLbl="fgAccFollowNode1" presStyleIdx="0" presStyleCnt="2">
        <dgm:presLayoutVars>
          <dgm:bulletEnabled val="1"/>
        </dgm:presLayoutVars>
      </dgm:prSet>
      <dgm:spPr/>
    </dgm:pt>
    <dgm:pt modelId="{5A8AD101-8059-4545-AB1C-84434583E098}" type="pres">
      <dgm:prSet presAssocID="{8E780046-63D3-4A28-9200-5B867377AABD}" presName="ThreeConn_2-3" presStyleLbl="fgAccFollowNode1" presStyleIdx="1" presStyleCnt="2">
        <dgm:presLayoutVars>
          <dgm:bulletEnabled val="1"/>
        </dgm:presLayoutVars>
      </dgm:prSet>
      <dgm:spPr/>
    </dgm:pt>
    <dgm:pt modelId="{937EA6E2-A682-4E60-B2AA-0B88B86DDABA}" type="pres">
      <dgm:prSet presAssocID="{8E780046-63D3-4A28-9200-5B867377AABD}" presName="ThreeNodes_1_text" presStyleLbl="node1" presStyleIdx="2" presStyleCnt="3">
        <dgm:presLayoutVars>
          <dgm:bulletEnabled val="1"/>
        </dgm:presLayoutVars>
      </dgm:prSet>
      <dgm:spPr/>
    </dgm:pt>
    <dgm:pt modelId="{9C0D51FE-19BD-4D9F-8FE4-887215D5B24F}" type="pres">
      <dgm:prSet presAssocID="{8E780046-63D3-4A28-9200-5B867377AABD}" presName="ThreeNodes_2_text" presStyleLbl="node1" presStyleIdx="2" presStyleCnt="3">
        <dgm:presLayoutVars>
          <dgm:bulletEnabled val="1"/>
        </dgm:presLayoutVars>
      </dgm:prSet>
      <dgm:spPr/>
    </dgm:pt>
    <dgm:pt modelId="{474AB7F6-1BAA-4D9E-85D1-89C9EC6BE861}" type="pres">
      <dgm:prSet presAssocID="{8E780046-63D3-4A28-9200-5B867377AABD}" presName="ThreeNodes_3_text" presStyleLbl="node1" presStyleIdx="2" presStyleCnt="3">
        <dgm:presLayoutVars>
          <dgm:bulletEnabled val="1"/>
        </dgm:presLayoutVars>
      </dgm:prSet>
      <dgm:spPr/>
    </dgm:pt>
  </dgm:ptLst>
  <dgm:cxnLst>
    <dgm:cxn modelId="{B1AF7030-340B-4844-83BC-205C5EA89E5D}" type="presOf" srcId="{89F5AB0F-5607-442E-8AFF-662AD3AD26A6}" destId="{5A8AD101-8059-4545-AB1C-84434583E098}" srcOrd="0" destOrd="0" presId="urn:microsoft.com/office/officeart/2005/8/layout/vProcess5"/>
    <dgm:cxn modelId="{800D985C-8AE8-4359-B899-183BCAC3E34C}" srcId="{8E780046-63D3-4A28-9200-5B867377AABD}" destId="{6E0A2531-46BD-40CA-91F8-43E083B1C446}" srcOrd="2" destOrd="0" parTransId="{DA0143A5-048F-4193-9BE6-B1F52EE75760}" sibTransId="{269AA058-E9F7-424C-BC8B-0F77E1EACE4C}"/>
    <dgm:cxn modelId="{F1C20A76-52EF-4AFE-9DFC-D62E3E08E654}" srcId="{8E780046-63D3-4A28-9200-5B867377AABD}" destId="{7863348E-C50C-4466-B618-BC81E1A985F1}" srcOrd="1" destOrd="0" parTransId="{0D2A3F48-B2CD-426D-8531-CAB7BEEDD1BB}" sibTransId="{89F5AB0F-5607-442E-8AFF-662AD3AD26A6}"/>
    <dgm:cxn modelId="{FC5DFD86-01BD-4DE7-8C9C-2DD37605E96A}" type="presOf" srcId="{7863348E-C50C-4466-B618-BC81E1A985F1}" destId="{9C0D51FE-19BD-4D9F-8FE4-887215D5B24F}" srcOrd="1" destOrd="0" presId="urn:microsoft.com/office/officeart/2005/8/layout/vProcess5"/>
    <dgm:cxn modelId="{E066E98E-3D4D-402B-AA83-E580F256CDF0}" type="presOf" srcId="{CC3DBDF5-835E-4480-A93F-AC660C429DF2}" destId="{07C13D72-BA24-401A-87BC-07E5491D33B2}" srcOrd="0" destOrd="0" presId="urn:microsoft.com/office/officeart/2005/8/layout/vProcess5"/>
    <dgm:cxn modelId="{83BC1797-144D-4EE3-BA24-6E0D1DA17D2A}" type="presOf" srcId="{BCAC607F-5D40-4BEC-ABE4-6B3B22B18A5A}" destId="{21BB4CC3-0C1F-4932-99C4-809FF7E2E826}" srcOrd="0" destOrd="0" presId="urn:microsoft.com/office/officeart/2005/8/layout/vProcess5"/>
    <dgm:cxn modelId="{29B5549F-C99C-4877-9413-95684914BE65}" type="presOf" srcId="{CC3DBDF5-835E-4480-A93F-AC660C429DF2}" destId="{937EA6E2-A682-4E60-B2AA-0B88B86DDABA}" srcOrd="1" destOrd="0" presId="urn:microsoft.com/office/officeart/2005/8/layout/vProcess5"/>
    <dgm:cxn modelId="{1CE3F2A4-E13A-472E-9205-F88AE272AC71}" type="presOf" srcId="{6E0A2531-46BD-40CA-91F8-43E083B1C446}" destId="{474AB7F6-1BAA-4D9E-85D1-89C9EC6BE861}" srcOrd="1" destOrd="0" presId="urn:microsoft.com/office/officeart/2005/8/layout/vProcess5"/>
    <dgm:cxn modelId="{B33469A6-9EBF-4890-BBCE-4F792943CBBF}" type="presOf" srcId="{8E780046-63D3-4A28-9200-5B867377AABD}" destId="{4141681B-FBEE-4706-A383-316FBB109137}" srcOrd="0" destOrd="0" presId="urn:microsoft.com/office/officeart/2005/8/layout/vProcess5"/>
    <dgm:cxn modelId="{7781DCA7-6C16-4EE3-8A4F-CD0318CF3D6F}" srcId="{8E780046-63D3-4A28-9200-5B867377AABD}" destId="{CC3DBDF5-835E-4480-A93F-AC660C429DF2}" srcOrd="0" destOrd="0" parTransId="{EB5B8A71-8B07-45C5-80BA-380A79BF464B}" sibTransId="{BCAC607F-5D40-4BEC-ABE4-6B3B22B18A5A}"/>
    <dgm:cxn modelId="{1B9E53AD-7E86-46AF-A896-E5FE08708C3B}" type="presOf" srcId="{7863348E-C50C-4466-B618-BC81E1A985F1}" destId="{CA0C4FE6-CDC4-451C-9F6D-33B81F3EF73C}" srcOrd="0" destOrd="0" presId="urn:microsoft.com/office/officeart/2005/8/layout/vProcess5"/>
    <dgm:cxn modelId="{66223FFA-B3A3-4037-8AF8-FCFA87B19B00}" type="presOf" srcId="{6E0A2531-46BD-40CA-91F8-43E083B1C446}" destId="{0A069A1D-AB61-4D74-9591-A17B19452E96}" srcOrd="0" destOrd="0" presId="urn:microsoft.com/office/officeart/2005/8/layout/vProcess5"/>
    <dgm:cxn modelId="{CEB825D7-7773-49E7-93EE-02F2268E1F38}" type="presParOf" srcId="{4141681B-FBEE-4706-A383-316FBB109137}" destId="{03641978-F036-40C1-BEE0-9F7BA89A9410}" srcOrd="0" destOrd="0" presId="urn:microsoft.com/office/officeart/2005/8/layout/vProcess5"/>
    <dgm:cxn modelId="{6C79E4FC-C78E-4E79-8584-87C74ACFF7EB}" type="presParOf" srcId="{4141681B-FBEE-4706-A383-316FBB109137}" destId="{07C13D72-BA24-401A-87BC-07E5491D33B2}" srcOrd="1" destOrd="0" presId="urn:microsoft.com/office/officeart/2005/8/layout/vProcess5"/>
    <dgm:cxn modelId="{BBA6EB29-C0F3-4E4F-9135-3D79C248BFC3}" type="presParOf" srcId="{4141681B-FBEE-4706-A383-316FBB109137}" destId="{CA0C4FE6-CDC4-451C-9F6D-33B81F3EF73C}" srcOrd="2" destOrd="0" presId="urn:microsoft.com/office/officeart/2005/8/layout/vProcess5"/>
    <dgm:cxn modelId="{8E9FEBDA-B0BF-415E-993A-64284718F1EC}" type="presParOf" srcId="{4141681B-FBEE-4706-A383-316FBB109137}" destId="{0A069A1D-AB61-4D74-9591-A17B19452E96}" srcOrd="3" destOrd="0" presId="urn:microsoft.com/office/officeart/2005/8/layout/vProcess5"/>
    <dgm:cxn modelId="{2D02CAB0-D143-4D7C-B7FE-BF33D02E22A6}" type="presParOf" srcId="{4141681B-FBEE-4706-A383-316FBB109137}" destId="{21BB4CC3-0C1F-4932-99C4-809FF7E2E826}" srcOrd="4" destOrd="0" presId="urn:microsoft.com/office/officeart/2005/8/layout/vProcess5"/>
    <dgm:cxn modelId="{5521A9B5-49B1-459E-A0EE-2DA2B9277200}" type="presParOf" srcId="{4141681B-FBEE-4706-A383-316FBB109137}" destId="{5A8AD101-8059-4545-AB1C-84434583E098}" srcOrd="5" destOrd="0" presId="urn:microsoft.com/office/officeart/2005/8/layout/vProcess5"/>
    <dgm:cxn modelId="{DDD7EAA1-561B-4DC9-93A4-DB1E9BA331AB}" type="presParOf" srcId="{4141681B-FBEE-4706-A383-316FBB109137}" destId="{937EA6E2-A682-4E60-B2AA-0B88B86DDABA}" srcOrd="6" destOrd="0" presId="urn:microsoft.com/office/officeart/2005/8/layout/vProcess5"/>
    <dgm:cxn modelId="{D54DCDBE-8191-49FE-9E9E-26818D8595C3}" type="presParOf" srcId="{4141681B-FBEE-4706-A383-316FBB109137}" destId="{9C0D51FE-19BD-4D9F-8FE4-887215D5B24F}" srcOrd="7" destOrd="0" presId="urn:microsoft.com/office/officeart/2005/8/layout/vProcess5"/>
    <dgm:cxn modelId="{4A2F2561-AEB3-4A07-9B86-20E242638835}" type="presParOf" srcId="{4141681B-FBEE-4706-A383-316FBB109137}" destId="{474AB7F6-1BAA-4D9E-85D1-89C9EC6BE86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B95CC-5BD0-467E-8169-A784218B5527}">
      <dsp:nvSpPr>
        <dsp:cNvPr id="0" name=""/>
        <dsp:cNvSpPr/>
      </dsp:nvSpPr>
      <dsp:spPr>
        <a:xfrm>
          <a:off x="6350" y="1245658"/>
          <a:ext cx="2264833" cy="113241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TEAM COPILOT</a:t>
          </a:r>
        </a:p>
      </dsp:txBody>
      <dsp:txXfrm>
        <a:off x="39517" y="1278825"/>
        <a:ext cx="2198499" cy="1066082"/>
      </dsp:txXfrm>
    </dsp:sp>
    <dsp:sp modelId="{DC3BB8D3-F41A-4A77-A3C8-B85C050374D6}">
      <dsp:nvSpPr>
        <dsp:cNvPr id="0" name=""/>
        <dsp:cNvSpPr/>
      </dsp:nvSpPr>
      <dsp:spPr>
        <a:xfrm rot="19457599">
          <a:off x="2166320" y="1458171"/>
          <a:ext cx="1115660" cy="56250"/>
        </a:xfrm>
        <a:custGeom>
          <a:avLst/>
          <a:gdLst/>
          <a:ahLst/>
          <a:cxnLst/>
          <a:rect l="0" t="0" r="0" b="0"/>
          <a:pathLst>
            <a:path>
              <a:moveTo>
                <a:pt x="0" y="28125"/>
              </a:moveTo>
              <a:lnTo>
                <a:pt x="1115660" y="2812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2696258" y="1458405"/>
        <a:ext cx="55783" cy="55783"/>
      </dsp:txXfrm>
    </dsp:sp>
    <dsp:sp modelId="{B5135E13-EB5F-4F81-AD93-78CD6502BBEC}">
      <dsp:nvSpPr>
        <dsp:cNvPr id="0" name=""/>
        <dsp:cNvSpPr/>
      </dsp:nvSpPr>
      <dsp:spPr>
        <a:xfrm>
          <a:off x="3177116" y="594518"/>
          <a:ext cx="2264833" cy="113241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EXPIREMENTAL TEAM</a:t>
          </a:r>
        </a:p>
      </dsp:txBody>
      <dsp:txXfrm>
        <a:off x="3210283" y="627685"/>
        <a:ext cx="2198499" cy="1066082"/>
      </dsp:txXfrm>
    </dsp:sp>
    <dsp:sp modelId="{851559FC-FE82-4D24-B5C8-50ABC457BC83}">
      <dsp:nvSpPr>
        <dsp:cNvPr id="0" name=""/>
        <dsp:cNvSpPr/>
      </dsp:nvSpPr>
      <dsp:spPr>
        <a:xfrm>
          <a:off x="5441950" y="1132601"/>
          <a:ext cx="905933" cy="56250"/>
        </a:xfrm>
        <a:custGeom>
          <a:avLst/>
          <a:gdLst/>
          <a:ahLst/>
          <a:cxnLst/>
          <a:rect l="0" t="0" r="0" b="0"/>
          <a:pathLst>
            <a:path>
              <a:moveTo>
                <a:pt x="0" y="28125"/>
              </a:moveTo>
              <a:lnTo>
                <a:pt x="905933" y="281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872268" y="1138078"/>
        <a:ext cx="45296" cy="45296"/>
      </dsp:txXfrm>
    </dsp:sp>
    <dsp:sp modelId="{EC268A4E-A907-47B5-9029-7FAB0C663A4A}">
      <dsp:nvSpPr>
        <dsp:cNvPr id="0" name=""/>
        <dsp:cNvSpPr/>
      </dsp:nvSpPr>
      <dsp:spPr>
        <a:xfrm>
          <a:off x="6347883" y="594518"/>
          <a:ext cx="2264833" cy="113241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Implementing and  experimenting with Copilot in a project.</a:t>
          </a:r>
        </a:p>
      </dsp:txBody>
      <dsp:txXfrm>
        <a:off x="6381050" y="627685"/>
        <a:ext cx="2198499" cy="1066082"/>
      </dsp:txXfrm>
    </dsp:sp>
    <dsp:sp modelId="{ED1B06D8-666D-4E3B-B36A-332880DAC0C7}">
      <dsp:nvSpPr>
        <dsp:cNvPr id="0" name=""/>
        <dsp:cNvSpPr/>
      </dsp:nvSpPr>
      <dsp:spPr>
        <a:xfrm rot="2142401">
          <a:off x="2166320" y="2109311"/>
          <a:ext cx="1115660" cy="56250"/>
        </a:xfrm>
        <a:custGeom>
          <a:avLst/>
          <a:gdLst/>
          <a:ahLst/>
          <a:cxnLst/>
          <a:rect l="0" t="0" r="0" b="0"/>
          <a:pathLst>
            <a:path>
              <a:moveTo>
                <a:pt x="0" y="28125"/>
              </a:moveTo>
              <a:lnTo>
                <a:pt x="1115660" y="2812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2696258" y="2109544"/>
        <a:ext cx="55783" cy="55783"/>
      </dsp:txXfrm>
    </dsp:sp>
    <dsp:sp modelId="{C5ECDEC6-F85D-42A6-A05B-5B12B1DA7251}">
      <dsp:nvSpPr>
        <dsp:cNvPr id="0" name=""/>
        <dsp:cNvSpPr/>
      </dsp:nvSpPr>
      <dsp:spPr>
        <a:xfrm>
          <a:off x="3177116" y="1896797"/>
          <a:ext cx="2264833" cy="113241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CONTROLLER TEAM</a:t>
          </a:r>
        </a:p>
      </dsp:txBody>
      <dsp:txXfrm>
        <a:off x="3210283" y="1929964"/>
        <a:ext cx="2198499" cy="1066082"/>
      </dsp:txXfrm>
    </dsp:sp>
    <dsp:sp modelId="{9D92A7ED-AAE7-44B9-863A-3AAB8D23588F}">
      <dsp:nvSpPr>
        <dsp:cNvPr id="0" name=""/>
        <dsp:cNvSpPr/>
      </dsp:nvSpPr>
      <dsp:spPr>
        <a:xfrm>
          <a:off x="5441950" y="2434881"/>
          <a:ext cx="905933" cy="56250"/>
        </a:xfrm>
        <a:custGeom>
          <a:avLst/>
          <a:gdLst/>
          <a:ahLst/>
          <a:cxnLst/>
          <a:rect l="0" t="0" r="0" b="0"/>
          <a:pathLst>
            <a:path>
              <a:moveTo>
                <a:pt x="0" y="28125"/>
              </a:moveTo>
              <a:lnTo>
                <a:pt x="905933" y="281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872268" y="2440357"/>
        <a:ext cx="45296" cy="45296"/>
      </dsp:txXfrm>
    </dsp:sp>
    <dsp:sp modelId="{052D4E38-31E9-4640-8A1D-8A5040CBB68D}">
      <dsp:nvSpPr>
        <dsp:cNvPr id="0" name=""/>
        <dsp:cNvSpPr/>
      </dsp:nvSpPr>
      <dsp:spPr>
        <a:xfrm>
          <a:off x="6347883" y="1896797"/>
          <a:ext cx="2264833" cy="113241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Project  without Copilot.</a:t>
          </a:r>
        </a:p>
      </dsp:txBody>
      <dsp:txXfrm>
        <a:off x="6381050" y="1929964"/>
        <a:ext cx="2198499" cy="1066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13D72-BA24-401A-87BC-07E5491D33B2}">
      <dsp:nvSpPr>
        <dsp:cNvPr id="0" name=""/>
        <dsp:cNvSpPr/>
      </dsp:nvSpPr>
      <dsp:spPr>
        <a:xfrm>
          <a:off x="0" y="0"/>
          <a:ext cx="6594139" cy="94829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STEP 1 : Install the GitHub Copilot extension</a:t>
          </a:r>
          <a:r>
            <a:rPr lang="en-IN" sz="1600" b="1" kern="1200" dirty="0"/>
            <a:t>.</a:t>
          </a:r>
        </a:p>
      </dsp:txBody>
      <dsp:txXfrm>
        <a:off x="27775" y="27775"/>
        <a:ext cx="5570853" cy="892745"/>
      </dsp:txXfrm>
    </dsp:sp>
    <dsp:sp modelId="{CA0C4FE6-CDC4-451C-9F6D-33B81F3EF73C}">
      <dsp:nvSpPr>
        <dsp:cNvPr id="0" name=""/>
        <dsp:cNvSpPr/>
      </dsp:nvSpPr>
      <dsp:spPr>
        <a:xfrm>
          <a:off x="581835" y="1106344"/>
          <a:ext cx="6594139" cy="948295"/>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STEP 2: Sign-In with your GitHub Account.</a:t>
          </a:r>
        </a:p>
        <a:p>
          <a:pPr marL="0" lvl="0" indent="0" algn="ctr" defTabSz="889000">
            <a:lnSpc>
              <a:spcPct val="90000"/>
            </a:lnSpc>
            <a:spcBef>
              <a:spcPct val="0"/>
            </a:spcBef>
            <a:spcAft>
              <a:spcPct val="35000"/>
            </a:spcAft>
            <a:buNone/>
          </a:pPr>
          <a:r>
            <a:rPr lang="en-IN" sz="1800" kern="1200" dirty="0"/>
            <a:t>Open visual studio code, go to the extensions view search for “GitHub Copilot” and click on install.</a:t>
          </a:r>
        </a:p>
      </dsp:txBody>
      <dsp:txXfrm>
        <a:off x="609610" y="1134119"/>
        <a:ext cx="5340361" cy="892745"/>
      </dsp:txXfrm>
    </dsp:sp>
    <dsp:sp modelId="{0A069A1D-AB61-4D74-9591-A17B19452E96}">
      <dsp:nvSpPr>
        <dsp:cNvPr id="0" name=""/>
        <dsp:cNvSpPr/>
      </dsp:nvSpPr>
      <dsp:spPr>
        <a:xfrm>
          <a:off x="1163671" y="2212689"/>
          <a:ext cx="6594139" cy="948295"/>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STEP 3: Start Writing your code</a:t>
          </a:r>
          <a:r>
            <a:rPr lang="en-IN" sz="1800" b="1" kern="1200" dirty="0"/>
            <a:t>.</a:t>
          </a:r>
          <a:br>
            <a:rPr lang="en-IN" sz="1800" kern="1200" dirty="0"/>
          </a:br>
          <a:r>
            <a:rPr lang="en-IN" sz="1800" kern="1200" dirty="0"/>
            <a:t>As you type, GitHub Copilot will automatically provide code based on the context of your code.</a:t>
          </a:r>
        </a:p>
      </dsp:txBody>
      <dsp:txXfrm>
        <a:off x="1191446" y="2240464"/>
        <a:ext cx="5340361" cy="892745"/>
      </dsp:txXfrm>
    </dsp:sp>
    <dsp:sp modelId="{21BB4CC3-0C1F-4932-99C4-809FF7E2E826}">
      <dsp:nvSpPr>
        <dsp:cNvPr id="0" name=""/>
        <dsp:cNvSpPr/>
      </dsp:nvSpPr>
      <dsp:spPr>
        <a:xfrm>
          <a:off x="5977747" y="719124"/>
          <a:ext cx="616392" cy="616392"/>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N" sz="2800" kern="1200" dirty="0"/>
        </a:p>
      </dsp:txBody>
      <dsp:txXfrm>
        <a:off x="6116435" y="719124"/>
        <a:ext cx="339016" cy="463835"/>
      </dsp:txXfrm>
    </dsp:sp>
    <dsp:sp modelId="{5A8AD101-8059-4545-AB1C-84434583E098}">
      <dsp:nvSpPr>
        <dsp:cNvPr id="0" name=""/>
        <dsp:cNvSpPr/>
      </dsp:nvSpPr>
      <dsp:spPr>
        <a:xfrm>
          <a:off x="6559583" y="1819146"/>
          <a:ext cx="616392" cy="616392"/>
        </a:xfrm>
        <a:prstGeom prst="downArrow">
          <a:avLst>
            <a:gd name="adj1" fmla="val 55000"/>
            <a:gd name="adj2" fmla="val 45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N" sz="2800" kern="1200" dirty="0"/>
        </a:p>
      </dsp:txBody>
      <dsp:txXfrm>
        <a:off x="6698271" y="1819146"/>
        <a:ext cx="339016" cy="4638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0.80851</cdr:x>
      <cdr:y>0.70846</cdr:y>
    </cdr:from>
    <cdr:to>
      <cdr:x>1</cdr:x>
      <cdr:y>0.80094</cdr:y>
    </cdr:to>
    <cdr:sp macro="" textlink="">
      <cdr:nvSpPr>
        <cdr:cNvPr id="2" name="TextBox 1">
          <a:extLst xmlns:a="http://schemas.openxmlformats.org/drawingml/2006/main">
            <a:ext uri="{FF2B5EF4-FFF2-40B4-BE49-F238E27FC236}">
              <a16:creationId xmlns:a16="http://schemas.microsoft.com/office/drawing/2014/main" id="{966AC45B-F689-48C8-E0E0-C915855653AC}"/>
            </a:ext>
          </a:extLst>
        </cdr:cNvPr>
        <cdr:cNvSpPr txBox="1"/>
      </cdr:nvSpPr>
      <cdr:spPr>
        <a:xfrm xmlns:a="http://schemas.openxmlformats.org/drawingml/2006/main">
          <a:off x="7456781" y="4052046"/>
          <a:ext cx="1766047" cy="5289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600" dirty="0"/>
            <a:t>Experiment Team</a:t>
          </a:r>
          <a:endParaRPr lang="en-IN" sz="1100" dirty="0"/>
        </a:p>
      </cdr:txBody>
    </cdr:sp>
  </cdr:relSizeAnchor>
  <cdr:relSizeAnchor xmlns:cdr="http://schemas.openxmlformats.org/drawingml/2006/chartDrawing">
    <cdr:from>
      <cdr:x>0.01264</cdr:x>
      <cdr:y>0.26176</cdr:y>
    </cdr:from>
    <cdr:to>
      <cdr:x>0.20412</cdr:x>
      <cdr:y>0.32288</cdr:y>
    </cdr:to>
    <cdr:sp macro="" textlink="">
      <cdr:nvSpPr>
        <cdr:cNvPr id="3" name="TextBox 2">
          <a:extLst xmlns:a="http://schemas.openxmlformats.org/drawingml/2006/main">
            <a:ext uri="{FF2B5EF4-FFF2-40B4-BE49-F238E27FC236}">
              <a16:creationId xmlns:a16="http://schemas.microsoft.com/office/drawing/2014/main" id="{69A8A00D-7C3D-286C-E17F-60FD8DE74290}"/>
            </a:ext>
          </a:extLst>
        </cdr:cNvPr>
        <cdr:cNvSpPr txBox="1"/>
      </cdr:nvSpPr>
      <cdr:spPr>
        <a:xfrm xmlns:a="http://schemas.openxmlformats.org/drawingml/2006/main">
          <a:off x="116542" y="1497106"/>
          <a:ext cx="1766047" cy="34962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600" dirty="0"/>
            <a:t>Controller Team</a:t>
          </a:r>
          <a:endParaRPr lang="en-IN" sz="1100" dirty="0"/>
        </a:p>
      </cdr:txBody>
    </cdr:sp>
  </cdr:relSizeAnchor>
  <cdr:relSizeAnchor xmlns:cdr="http://schemas.openxmlformats.org/drawingml/2006/chartDrawing">
    <cdr:from>
      <cdr:x>0.18371</cdr:x>
      <cdr:y>0.29624</cdr:y>
    </cdr:from>
    <cdr:to>
      <cdr:x>0.25175</cdr:x>
      <cdr:y>0.33699</cdr:y>
    </cdr:to>
    <cdr:cxnSp macro="">
      <cdr:nvCxnSpPr>
        <cdr:cNvPr id="7" name="Connector: Elbow 6">
          <a:extLst xmlns:a="http://schemas.openxmlformats.org/drawingml/2006/main">
            <a:ext uri="{FF2B5EF4-FFF2-40B4-BE49-F238E27FC236}">
              <a16:creationId xmlns:a16="http://schemas.microsoft.com/office/drawing/2014/main" id="{522D031B-8282-05C0-C176-7B7B06A6678B}"/>
            </a:ext>
          </a:extLst>
        </cdr:cNvPr>
        <cdr:cNvCxnSpPr/>
      </cdr:nvCxnSpPr>
      <cdr:spPr>
        <a:xfrm xmlns:a="http://schemas.openxmlformats.org/drawingml/2006/main">
          <a:off x="1694330" y="1694328"/>
          <a:ext cx="627529" cy="233082"/>
        </a:xfrm>
        <a:prstGeom xmlns:a="http://schemas.openxmlformats.org/drawingml/2006/main" prst="bentConnector3">
          <a:avLst/>
        </a:prstGeom>
        <a:ln xmlns:a="http://schemas.openxmlformats.org/drawingml/2006/main">
          <a:tailEnd type="triangle"/>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dr:relSizeAnchor xmlns:cdr="http://schemas.openxmlformats.org/drawingml/2006/chartDrawing">
    <cdr:from>
      <cdr:x>0.764</cdr:x>
      <cdr:y>0.66928</cdr:y>
    </cdr:from>
    <cdr:to>
      <cdr:x>0.81357</cdr:x>
      <cdr:y>0.74138</cdr:y>
    </cdr:to>
    <cdr:cxnSp macro="">
      <cdr:nvCxnSpPr>
        <cdr:cNvPr id="13" name="Connector: Elbow 12">
          <a:extLst xmlns:a="http://schemas.openxmlformats.org/drawingml/2006/main">
            <a:ext uri="{FF2B5EF4-FFF2-40B4-BE49-F238E27FC236}">
              <a16:creationId xmlns:a16="http://schemas.microsoft.com/office/drawing/2014/main" id="{BC72236E-9024-C968-B42C-CEAB170573E9}"/>
            </a:ext>
          </a:extLst>
        </cdr:cNvPr>
        <cdr:cNvCxnSpPr/>
      </cdr:nvCxnSpPr>
      <cdr:spPr>
        <a:xfrm xmlns:a="http://schemas.openxmlformats.org/drawingml/2006/main" rot="10800000">
          <a:off x="7046258" y="3827928"/>
          <a:ext cx="457201" cy="412378"/>
        </a:xfrm>
        <a:prstGeom xmlns:a="http://schemas.openxmlformats.org/drawingml/2006/main" prst="bentConnector3">
          <a:avLst/>
        </a:prstGeom>
        <a:ln xmlns:a="http://schemas.openxmlformats.org/drawingml/2006/main">
          <a:tailEnd type="triangle"/>
        </a:ln>
      </cdr:spPr>
      <cdr:style>
        <a:lnRef xmlns:a="http://schemas.openxmlformats.org/drawingml/2006/main" idx="3">
          <a:schemeClr val="dk1"/>
        </a:lnRef>
        <a:fillRef xmlns:a="http://schemas.openxmlformats.org/drawingml/2006/main" idx="0">
          <a:schemeClr val="dk1"/>
        </a:fillRef>
        <a:effectRef xmlns:a="http://schemas.openxmlformats.org/drawingml/2006/main" idx="2">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4384C-8579-473D-9FF1-6C3DA7A2CCA4}" type="datetimeFigureOut">
              <a:rPr lang="en-IN" smtClean="0"/>
              <a:t>06-07-2023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29433-1ECF-45D9-91BC-1EE8FFE269BC}" type="slidenum">
              <a:rPr lang="en-IN" smtClean="0"/>
              <a:t>‹#›</a:t>
            </a:fld>
            <a:endParaRPr lang="en-IN"/>
          </a:p>
        </p:txBody>
      </p:sp>
    </p:spTree>
    <p:extLst>
      <p:ext uri="{BB962C8B-B14F-4D97-AF65-F5344CB8AC3E}">
        <p14:creationId xmlns:p14="http://schemas.microsoft.com/office/powerpoint/2010/main" val="415318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351C75-371E-C63F-C71E-FE62844A1377}"/>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50907A0E-927E-FFD6-E9CC-7BE5D2EB606C}"/>
              </a:ext>
            </a:extLst>
          </p:cNvPr>
          <p:cNvSpPr>
            <a:spLocks noGrp="1"/>
          </p:cNvSpPr>
          <p:nvPr>
            <p:ph type="ctrTitle"/>
          </p:nvPr>
        </p:nvSpPr>
        <p:spPr>
          <a:xfrm>
            <a:off x="1524000" y="1122363"/>
            <a:ext cx="9144000" cy="2387600"/>
          </a:xfrm>
        </p:spPr>
        <p:txBody>
          <a:bodyPr anchor="b"/>
          <a:lstStyle>
            <a:lvl1pPr algn="ctr">
              <a:defRPr sz="6000">
                <a:solidFill>
                  <a:schemeClr val="accent5">
                    <a:lumMod val="20000"/>
                    <a:lumOff val="80000"/>
                  </a:schemeClr>
                </a:solidFill>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2B6F9CE2-EE80-36AF-8BD0-7B781D6584CA}"/>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B85938C7-0875-90BA-E44D-F00D23449415}"/>
              </a:ext>
            </a:extLst>
          </p:cNvPr>
          <p:cNvSpPr>
            <a:spLocks noGrp="1"/>
          </p:cNvSpPr>
          <p:nvPr>
            <p:ph type="dt" sz="half" idx="10"/>
          </p:nvPr>
        </p:nvSpPr>
        <p:spPr/>
        <p:txBody>
          <a:bodyPr/>
          <a:lstStyle>
            <a:lvl1pPr>
              <a:defRPr>
                <a:solidFill>
                  <a:schemeClr val="accent5">
                    <a:lumMod val="20000"/>
                    <a:lumOff val="80000"/>
                  </a:schemeClr>
                </a:solidFill>
              </a:defRPr>
            </a:lvl1pPr>
          </a:lstStyle>
          <a:p>
            <a:r>
              <a:rPr lang="en-IN" dirty="0"/>
              <a:t>GitHub Copilot</a:t>
            </a:r>
          </a:p>
        </p:txBody>
      </p:sp>
      <p:sp>
        <p:nvSpPr>
          <p:cNvPr id="6" name="Slide Number Placeholder 5">
            <a:extLst>
              <a:ext uri="{FF2B5EF4-FFF2-40B4-BE49-F238E27FC236}">
                <a16:creationId xmlns:a16="http://schemas.microsoft.com/office/drawing/2014/main" id="{6E0B814A-5300-63D4-F877-2A617E576ACC}"/>
              </a:ext>
            </a:extLst>
          </p:cNvPr>
          <p:cNvSpPr>
            <a:spLocks noGrp="1"/>
          </p:cNvSpPr>
          <p:nvPr>
            <p:ph type="sldNum" sz="quarter" idx="12"/>
          </p:nvPr>
        </p:nvSpPr>
        <p:spPr/>
        <p:txBody>
          <a:bodyPr/>
          <a:lstStyle>
            <a:lvl1pPr>
              <a:defRPr>
                <a:solidFill>
                  <a:schemeClr val="accent5">
                    <a:lumMod val="20000"/>
                    <a:lumOff val="80000"/>
                  </a:schemeClr>
                </a:solidFill>
              </a:defRPr>
            </a:lvl1pPr>
          </a:lstStyle>
          <a:p>
            <a:fld id="{1023D9E7-A0FF-434B-91F4-ED4A3E08A97C}" type="slidenum">
              <a:rPr lang="en-IN" smtClean="0"/>
              <a:pPr/>
              <a:t>‹#›</a:t>
            </a:fld>
            <a:endParaRPr lang="en-IN" dirty="0"/>
          </a:p>
        </p:txBody>
      </p:sp>
      <p:pic>
        <p:nvPicPr>
          <p:cNvPr id="12" name="Picture 11" descr="A blue text on a black background&#10;&#10;Description automatically generated with low confidence">
            <a:extLst>
              <a:ext uri="{FF2B5EF4-FFF2-40B4-BE49-F238E27FC236}">
                <a16:creationId xmlns:a16="http://schemas.microsoft.com/office/drawing/2014/main" id="{1C489F29-C733-CBF6-2146-363A4B3E40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40658" y="170323"/>
            <a:ext cx="2261084" cy="507081"/>
          </a:xfrm>
          <a:prstGeom prst="rect">
            <a:avLst/>
          </a:prstGeom>
        </p:spPr>
      </p:pic>
    </p:spTree>
    <p:extLst>
      <p:ext uri="{BB962C8B-B14F-4D97-AF65-F5344CB8AC3E}">
        <p14:creationId xmlns:p14="http://schemas.microsoft.com/office/powerpoint/2010/main" val="384762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C6FC-BD34-C9B6-1197-5053342124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E96B89-94CC-082B-343C-1CA89CE11B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27A0FD-3460-40FE-2F0A-17CECE58BAC9}"/>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5" name="Footer Placeholder 4">
            <a:extLst>
              <a:ext uri="{FF2B5EF4-FFF2-40B4-BE49-F238E27FC236}">
                <a16:creationId xmlns:a16="http://schemas.microsoft.com/office/drawing/2014/main" id="{31D2D949-BE11-DA31-7E89-F5491F7FB4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BB1E17-A5C8-D56B-D2C0-289F207603B0}"/>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443757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40624-878D-D0E9-4D8E-B4D57E716F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268365-8B47-7CCB-D506-D276F143C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86ED18-30ED-5B45-88DB-45A50D52F37B}"/>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5" name="Footer Placeholder 4">
            <a:extLst>
              <a:ext uri="{FF2B5EF4-FFF2-40B4-BE49-F238E27FC236}">
                <a16:creationId xmlns:a16="http://schemas.microsoft.com/office/drawing/2014/main" id="{AFE79E5C-1864-E054-00FD-E8F59B1BBB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396168-0D06-B35D-8EF3-3BBF10FDC0FE}"/>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3009353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3EF5-0A3C-CF01-2399-7F52DC6B6A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17BFC1-3796-9E57-68CF-F0DA1128A2F9}"/>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4" name="Footer Placeholder 3">
            <a:extLst>
              <a:ext uri="{FF2B5EF4-FFF2-40B4-BE49-F238E27FC236}">
                <a16:creationId xmlns:a16="http://schemas.microsoft.com/office/drawing/2014/main" id="{0B6FA0E0-953C-F9DC-B6AC-6ACA43A06B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464F0D-52F4-A299-6831-40DA77EAF213}"/>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3816372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A blue line on a black background&#10;&#10;Description automatically generated with medium confidence">
            <a:extLst>
              <a:ext uri="{FF2B5EF4-FFF2-40B4-BE49-F238E27FC236}">
                <a16:creationId xmlns:a16="http://schemas.microsoft.com/office/drawing/2014/main" id="{306EAEDE-5E2F-F087-6DB4-8340310B14FD}"/>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7278C04-DB2E-D640-D1FA-91B58B3B1179}"/>
              </a:ext>
            </a:extLst>
          </p:cNvPr>
          <p:cNvSpPr>
            <a:spLocks noGrp="1"/>
          </p:cNvSpPr>
          <p:nvPr>
            <p:ph type="title" hasCustomPrompt="1"/>
          </p:nvPr>
        </p:nvSpPr>
        <p:spPr/>
        <p:txBody>
          <a:bodyPr/>
          <a:lstStyle>
            <a:lvl1pPr>
              <a:defRPr/>
            </a:lvl1pPr>
          </a:lstStyle>
          <a:p>
            <a:r>
              <a:rPr lang="en-US" dirty="0"/>
              <a:t>z</a:t>
            </a:r>
            <a:endParaRPr lang="en-IN" dirty="0"/>
          </a:p>
        </p:txBody>
      </p:sp>
      <p:sp>
        <p:nvSpPr>
          <p:cNvPr id="3" name="Content Placeholder 2">
            <a:extLst>
              <a:ext uri="{FF2B5EF4-FFF2-40B4-BE49-F238E27FC236}">
                <a16:creationId xmlns:a16="http://schemas.microsoft.com/office/drawing/2014/main" id="{FEBB0ECB-1FC3-74A3-28C1-E2F16AEE0B2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EF6019BC-E97D-F4C1-A819-EEA2B000D469}"/>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5" name="Footer Placeholder 4">
            <a:extLst>
              <a:ext uri="{FF2B5EF4-FFF2-40B4-BE49-F238E27FC236}">
                <a16:creationId xmlns:a16="http://schemas.microsoft.com/office/drawing/2014/main" id="{4C938A90-998E-ED0F-871D-B2D803C08A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7A7B5A-BAC1-6065-061F-F823298B123F}"/>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5957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524D-C6D2-C45B-EB42-8B4E53D82A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B82A8A-1651-1E76-02B4-409952825F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28AF4-87F7-5C22-48C5-C98CC50E6F8D}"/>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5" name="Footer Placeholder 4">
            <a:extLst>
              <a:ext uri="{FF2B5EF4-FFF2-40B4-BE49-F238E27FC236}">
                <a16:creationId xmlns:a16="http://schemas.microsoft.com/office/drawing/2014/main" id="{4936CB8D-BFC4-F881-FB30-01DF8604FB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C38FDB-0372-B5CD-FF41-B1BBBBC60A41}"/>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1963781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A6B8-2D29-DEC8-2A19-95BCB8FFA8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ACDB19-5E0D-4147-1CD2-1EC967BFA7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37B092-9F48-5D10-7C1A-B1E725E301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388892-3D41-1C86-890B-F2D02524BFD0}"/>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6" name="Footer Placeholder 5">
            <a:extLst>
              <a:ext uri="{FF2B5EF4-FFF2-40B4-BE49-F238E27FC236}">
                <a16:creationId xmlns:a16="http://schemas.microsoft.com/office/drawing/2014/main" id="{7D92EA27-4655-F16A-32BD-94F7143757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1E9E51-D99D-64AE-5D15-8CAE255C2EE7}"/>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296538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6510-39AC-9F85-D76E-3737593E95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976701-2CB8-E958-DCB4-00648DDB2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826660-49EF-3964-E7AB-F649CC89DF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974E85-1EEA-D39F-5AE9-B3977E3DB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2B998-A606-8044-914D-8BD18A3BBC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412C6C-4A75-CA8D-F8B2-470909582001}"/>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8" name="Footer Placeholder 7">
            <a:extLst>
              <a:ext uri="{FF2B5EF4-FFF2-40B4-BE49-F238E27FC236}">
                <a16:creationId xmlns:a16="http://schemas.microsoft.com/office/drawing/2014/main" id="{830A7F07-D239-DFB0-4A40-CE3F7DFEF9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878329-3CDD-F046-1684-53EE79651A7A}"/>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2544215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6752-A90C-28EF-47A5-A22DD66D69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46C660-8294-2229-EAAA-D5E299B9C0D9}"/>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4" name="Footer Placeholder 3">
            <a:extLst>
              <a:ext uri="{FF2B5EF4-FFF2-40B4-BE49-F238E27FC236}">
                <a16:creationId xmlns:a16="http://schemas.microsoft.com/office/drawing/2014/main" id="{FCC30565-C317-F651-7028-59A2DBE6AA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DA7B55-3C77-2E14-EF67-EDBE2948FA64}"/>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105084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33E64-C749-81B1-694A-CF47E6C65DD3}"/>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3" name="Footer Placeholder 2">
            <a:extLst>
              <a:ext uri="{FF2B5EF4-FFF2-40B4-BE49-F238E27FC236}">
                <a16:creationId xmlns:a16="http://schemas.microsoft.com/office/drawing/2014/main" id="{495E2853-D1D5-2881-B71E-E8DFC5514A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90CED8-5E1B-8E25-B59E-ED718257D0E2}"/>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209835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394A-A85A-98C0-42C8-97F80F669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90A8B6-42B1-23E1-FC8C-08221CEEA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A6B3C7-DB78-5CD6-A3E1-883B4D609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D42D0-137E-0459-30E1-F784A60ABCEF}"/>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6" name="Footer Placeholder 5">
            <a:extLst>
              <a:ext uri="{FF2B5EF4-FFF2-40B4-BE49-F238E27FC236}">
                <a16:creationId xmlns:a16="http://schemas.microsoft.com/office/drawing/2014/main" id="{DEB44D18-7CAB-1F9B-58E0-52D55BB671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015670-8BEA-FB9F-56A1-781AD2974ABE}"/>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343502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6873-DDE6-A38E-BB6F-7C1F78D036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110576-2E36-228E-6F3E-B27D9C4D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CBB78A-6AF4-7EC2-B4B6-C947E8F5A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D1A18-E4F4-F942-E1E8-54C1356D613F}"/>
              </a:ext>
            </a:extLst>
          </p:cNvPr>
          <p:cNvSpPr>
            <a:spLocks noGrp="1"/>
          </p:cNvSpPr>
          <p:nvPr>
            <p:ph type="dt" sz="half" idx="10"/>
          </p:nvPr>
        </p:nvSpPr>
        <p:spPr/>
        <p:txBody>
          <a:bodyPr/>
          <a:lstStyle/>
          <a:p>
            <a:fld id="{0DA751D2-5397-4F62-989F-1CBE515C4736}" type="datetimeFigureOut">
              <a:rPr lang="en-IN" smtClean="0"/>
              <a:t>06-07-2023</a:t>
            </a:fld>
            <a:endParaRPr lang="en-IN"/>
          </a:p>
        </p:txBody>
      </p:sp>
      <p:sp>
        <p:nvSpPr>
          <p:cNvPr id="6" name="Footer Placeholder 5">
            <a:extLst>
              <a:ext uri="{FF2B5EF4-FFF2-40B4-BE49-F238E27FC236}">
                <a16:creationId xmlns:a16="http://schemas.microsoft.com/office/drawing/2014/main" id="{F1CE43FB-8599-E793-15DD-B149F8AC84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680B48-2D76-47F6-43E6-6D5E551806E7}"/>
              </a:ext>
            </a:extLst>
          </p:cNvPr>
          <p:cNvSpPr>
            <a:spLocks noGrp="1"/>
          </p:cNvSpPr>
          <p:nvPr>
            <p:ph type="sldNum" sz="quarter" idx="12"/>
          </p:nvPr>
        </p:nvSpPr>
        <p:spPr/>
        <p:txBody>
          <a:bodyPr/>
          <a:lstStyle/>
          <a:p>
            <a:fld id="{1023D9E7-A0FF-434B-91F4-ED4A3E08A97C}" type="slidenum">
              <a:rPr lang="en-IN" smtClean="0"/>
              <a:t>‹#›</a:t>
            </a:fld>
            <a:endParaRPr lang="en-IN"/>
          </a:p>
        </p:txBody>
      </p:sp>
    </p:spTree>
    <p:extLst>
      <p:ext uri="{BB962C8B-B14F-4D97-AF65-F5344CB8AC3E}">
        <p14:creationId xmlns:p14="http://schemas.microsoft.com/office/powerpoint/2010/main" val="422270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B9E029-F6BA-88B1-9FC1-75CB32138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92145-1E3F-4C0D-A808-D2B9A3D12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C4358F-D8BD-DB2E-765D-CE2ACB188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751D2-5397-4F62-989F-1CBE515C4736}" type="datetimeFigureOut">
              <a:rPr lang="en-IN" smtClean="0"/>
              <a:t>06-07-2023</a:t>
            </a:fld>
            <a:endParaRPr lang="en-IN"/>
          </a:p>
        </p:txBody>
      </p:sp>
      <p:sp>
        <p:nvSpPr>
          <p:cNvPr id="5" name="Footer Placeholder 4">
            <a:extLst>
              <a:ext uri="{FF2B5EF4-FFF2-40B4-BE49-F238E27FC236}">
                <a16:creationId xmlns:a16="http://schemas.microsoft.com/office/drawing/2014/main" id="{57471650-A659-E8E1-EA87-CCA88F9D6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2430AC-B3C1-377E-09DE-02ED02A97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3D9E7-A0FF-434B-91F4-ED4A3E08A97C}" type="slidenum">
              <a:rPr lang="en-IN" smtClean="0"/>
              <a:t>‹#›</a:t>
            </a:fld>
            <a:endParaRPr lang="en-IN"/>
          </a:p>
        </p:txBody>
      </p:sp>
    </p:spTree>
    <p:extLst>
      <p:ext uri="{BB962C8B-B14F-4D97-AF65-F5344CB8AC3E}">
        <p14:creationId xmlns:p14="http://schemas.microsoft.com/office/powerpoint/2010/main" val="4004121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hyperlink" Target="http://www.youtube.com/capgeminimedia" TargetMode="Externa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hyperlink" Target="http://www.linkedin.com/company/capgemini" TargetMode="Externa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780429-B331-04DF-0F01-5ACB53CF02F4}"/>
              </a:ext>
            </a:extLst>
          </p:cNvPr>
          <p:cNvPicPr>
            <a:picLocks noChangeAspect="1"/>
          </p:cNvPicPr>
          <p:nvPr/>
        </p:nvPicPr>
        <p:blipFill>
          <a:blip r:embed="rId2"/>
          <a:stretch>
            <a:fillRect/>
          </a:stretch>
        </p:blipFill>
        <p:spPr>
          <a:xfrm>
            <a:off x="-404869" y="-136751"/>
            <a:ext cx="7122000" cy="6858000"/>
          </a:xfrm>
          <a:prstGeom prst="rect">
            <a:avLst/>
          </a:prstGeom>
        </p:spPr>
      </p:pic>
      <p:sp>
        <p:nvSpPr>
          <p:cNvPr id="2" name="Title 1">
            <a:extLst>
              <a:ext uri="{FF2B5EF4-FFF2-40B4-BE49-F238E27FC236}">
                <a16:creationId xmlns:a16="http://schemas.microsoft.com/office/drawing/2014/main" id="{93671A3C-2338-1A3B-2F8B-258CED14065F}"/>
              </a:ext>
            </a:extLst>
          </p:cNvPr>
          <p:cNvSpPr>
            <a:spLocks noGrp="1"/>
          </p:cNvSpPr>
          <p:nvPr>
            <p:ph type="ctrTitle"/>
          </p:nvPr>
        </p:nvSpPr>
        <p:spPr>
          <a:xfrm>
            <a:off x="6392091" y="904649"/>
            <a:ext cx="5050972" cy="2387600"/>
          </a:xfrm>
        </p:spPr>
        <p:txBody>
          <a:bodyPr>
            <a:normAutofit/>
          </a:bodyPr>
          <a:lstStyle/>
          <a:p>
            <a:r>
              <a:rPr lang="en-US" sz="5300" b="1" dirty="0">
                <a:ln w="0"/>
                <a:solidFill>
                  <a:schemeClr val="bg1"/>
                </a:solidFill>
                <a:effectLst>
                  <a:reflection blurRad="6350" stA="53000" endA="300" endPos="35500" dir="5400000" sy="-90000" algn="bl" rotWithShape="0"/>
                </a:effectLst>
              </a:rPr>
              <a:t>GITHUB COPILOT</a:t>
            </a:r>
            <a:br>
              <a:rPr lang="en-US" sz="6000" b="1" cap="none" spc="0" dirty="0">
                <a:ln w="0"/>
                <a:solidFill>
                  <a:schemeClr val="accent1">
                    <a:lumMod val="75000"/>
                  </a:schemeClr>
                </a:solidFill>
                <a:effectLst>
                  <a:reflection blurRad="6350" stA="53000" endA="300" endPos="35500" dir="5400000" sy="-90000" algn="bl" rotWithShape="0"/>
                </a:effectLst>
              </a:rPr>
            </a:br>
            <a:endParaRPr lang="en-IN" dirty="0"/>
          </a:p>
        </p:txBody>
      </p:sp>
      <p:sp>
        <p:nvSpPr>
          <p:cNvPr id="3" name="Subtitle 2">
            <a:extLst>
              <a:ext uri="{FF2B5EF4-FFF2-40B4-BE49-F238E27FC236}">
                <a16:creationId xmlns:a16="http://schemas.microsoft.com/office/drawing/2014/main" id="{1FA492FC-83D0-F240-6D80-C1F5508FA7FC}"/>
              </a:ext>
            </a:extLst>
          </p:cNvPr>
          <p:cNvSpPr>
            <a:spLocks noGrp="1"/>
          </p:cNvSpPr>
          <p:nvPr>
            <p:ph type="subTitle" idx="1"/>
          </p:nvPr>
        </p:nvSpPr>
        <p:spPr>
          <a:xfrm>
            <a:off x="6986072" y="5332203"/>
            <a:ext cx="4793551" cy="1389046"/>
          </a:xfrm>
        </p:spPr>
        <p:txBody>
          <a:bodyPr>
            <a:normAutofit/>
          </a:bodyPr>
          <a:lstStyle/>
          <a:p>
            <a:pPr algn="l"/>
            <a:r>
              <a:rPr lang="en-IN" dirty="0"/>
              <a:t>Initiative SVP : Tejas Vadalia</a:t>
            </a:r>
            <a:br>
              <a:rPr lang="en-IN" dirty="0"/>
            </a:br>
            <a:r>
              <a:rPr lang="en-IN" dirty="0"/>
              <a:t>Delivery Lead : Abhinav Mittal</a:t>
            </a:r>
          </a:p>
        </p:txBody>
      </p:sp>
    </p:spTree>
    <p:extLst>
      <p:ext uri="{BB962C8B-B14F-4D97-AF65-F5344CB8AC3E}">
        <p14:creationId xmlns:p14="http://schemas.microsoft.com/office/powerpoint/2010/main" val="338134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3" name="Rectangle 307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4" name="Rectangle 308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074" name="Picture 2" descr="Github Copilot review with examples VS Tabnine | JavaScript in Plain English">
            <a:extLst>
              <a:ext uri="{FF2B5EF4-FFF2-40B4-BE49-F238E27FC236}">
                <a16:creationId xmlns:a16="http://schemas.microsoft.com/office/drawing/2014/main" id="{84AF1D4F-65BC-475D-888F-9237762BF714}"/>
              </a:ext>
            </a:extLst>
          </p:cNvPr>
          <p:cNvPicPr>
            <a:picLocks noGrp="1" noRot="1" noChangeAspect="1" noMove="1" noResize="1" noEditPoints="1" noAdjustHandles="1" noChangeArrowheads="1" noChangeShapeType="1" noCrop="1"/>
          </p:cNvPicPr>
          <p:nvPr/>
        </p:nvPicPr>
        <p:blipFill rotWithShape="1">
          <a:blip r:embed="rId2">
            <a:alphaModFix amt="60000"/>
            <a:extLst>
              <a:ext uri="{28A0092B-C50C-407E-A947-70E740481C1C}">
                <a14:useLocalDpi xmlns:a14="http://schemas.microsoft.com/office/drawing/2010/main" val="0"/>
              </a:ext>
            </a:extLst>
          </a:blip>
          <a:srcRect r="888" b="-1"/>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4D695A-DA89-76A9-1C08-11DBBA42D8F6}"/>
              </a:ext>
            </a:extLst>
          </p:cNvPr>
          <p:cNvSpPr>
            <a:spLocks noGrp="1" noRot="1" noMove="1" noResize="1" noEditPoints="1" noAdjustHandles="1" noChangeArrowheads="1" noChangeShapeType="1"/>
          </p:cNvSpPr>
          <p:nvPr>
            <p:ph type="ctrTitle"/>
          </p:nvPr>
        </p:nvSpPr>
        <p:spPr>
          <a:xfrm>
            <a:off x="1156716" y="2073628"/>
            <a:ext cx="9875520" cy="3299902"/>
          </a:xfrm>
        </p:spPr>
        <p:txBody>
          <a:bodyPr>
            <a:normAutofit/>
          </a:bodyPr>
          <a:lstStyle/>
          <a:p>
            <a:pPr algn="l"/>
            <a:r>
              <a:rPr lang="en-IN" sz="8200" b="1" dirty="0">
                <a:solidFill>
                  <a:srgbClr val="FFFFFF"/>
                </a:solidFill>
              </a:rPr>
              <a:t>COPILOT IN ACTION</a:t>
            </a:r>
          </a:p>
        </p:txBody>
      </p:sp>
      <p:pic>
        <p:nvPicPr>
          <p:cNvPr id="5" name="Picture 4" descr="A blue text on a black background&#10;&#10;Description automatically generated with low confidence">
            <a:extLst>
              <a:ext uri="{FF2B5EF4-FFF2-40B4-BE49-F238E27FC236}">
                <a16:creationId xmlns:a16="http://schemas.microsoft.com/office/drawing/2014/main" id="{22271F35-6EF2-F632-61F8-4D20C3971F6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723433" y="178603"/>
            <a:ext cx="2261084" cy="507081"/>
          </a:xfrm>
          <a:prstGeom prst="rect">
            <a:avLst/>
          </a:prstGeom>
        </p:spPr>
      </p:pic>
    </p:spTree>
    <p:extLst>
      <p:ext uri="{BB962C8B-B14F-4D97-AF65-F5344CB8AC3E}">
        <p14:creationId xmlns:p14="http://schemas.microsoft.com/office/powerpoint/2010/main" val="411172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4626-C4E9-F486-C788-97AE8492301F}"/>
              </a:ext>
            </a:extLst>
          </p:cNvPr>
          <p:cNvSpPr>
            <a:spLocks noGrp="1"/>
          </p:cNvSpPr>
          <p:nvPr>
            <p:ph type="ctrTitle"/>
          </p:nvPr>
        </p:nvSpPr>
        <p:spPr>
          <a:xfrm>
            <a:off x="186267" y="110067"/>
            <a:ext cx="9372600" cy="1291696"/>
          </a:xfrm>
        </p:spPr>
        <p:txBody>
          <a:bodyPr/>
          <a:lstStyle/>
          <a:p>
            <a:r>
              <a:rPr lang="en-IN" dirty="0"/>
              <a:t>STUDY ON GITHUB COPILOT</a:t>
            </a:r>
          </a:p>
        </p:txBody>
      </p:sp>
      <p:sp>
        <p:nvSpPr>
          <p:cNvPr id="3" name="Subtitle 2">
            <a:extLst>
              <a:ext uri="{FF2B5EF4-FFF2-40B4-BE49-F238E27FC236}">
                <a16:creationId xmlns:a16="http://schemas.microsoft.com/office/drawing/2014/main" id="{41C2F961-9BF2-6CB9-B7BF-6E30C6BAE087}"/>
              </a:ext>
            </a:extLst>
          </p:cNvPr>
          <p:cNvSpPr>
            <a:spLocks noGrp="1"/>
          </p:cNvSpPr>
          <p:nvPr>
            <p:ph type="subTitle" idx="1"/>
          </p:nvPr>
        </p:nvSpPr>
        <p:spPr>
          <a:xfrm>
            <a:off x="1261534" y="1608666"/>
            <a:ext cx="9144000" cy="1655762"/>
          </a:xfrm>
        </p:spPr>
        <p:txBody>
          <a:bodyPr>
            <a:normAutofit lnSpcReduction="10000"/>
          </a:bodyPr>
          <a:lstStyle/>
          <a:p>
            <a:r>
              <a:rPr lang="en-IN" dirty="0"/>
              <a:t>This new generation AI-powered tool which has the potential to change the way in which developers write code and comes with a number of questions concerning how to effectively exploit them to maximize developers’ productivity, hence to study these factors a team is divided into two groups.</a:t>
            </a:r>
          </a:p>
        </p:txBody>
      </p:sp>
      <p:graphicFrame>
        <p:nvGraphicFramePr>
          <p:cNvPr id="5" name="Diagram 4">
            <a:extLst>
              <a:ext uri="{FF2B5EF4-FFF2-40B4-BE49-F238E27FC236}">
                <a16:creationId xmlns:a16="http://schemas.microsoft.com/office/drawing/2014/main" id="{AE21C0E7-D3C2-8687-B4B2-E7BBBA2B77A5}"/>
              </a:ext>
            </a:extLst>
          </p:cNvPr>
          <p:cNvGraphicFramePr/>
          <p:nvPr>
            <p:extLst>
              <p:ext uri="{D42A27DB-BD31-4B8C-83A1-F6EECF244321}">
                <p14:modId xmlns:p14="http://schemas.microsoft.com/office/powerpoint/2010/main" val="2198508858"/>
              </p:ext>
            </p:extLst>
          </p:nvPr>
        </p:nvGraphicFramePr>
        <p:xfrm>
          <a:off x="1591732" y="3124200"/>
          <a:ext cx="8619067" cy="3623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10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5CF4-911C-D157-182B-CC5C8720C7EF}"/>
              </a:ext>
            </a:extLst>
          </p:cNvPr>
          <p:cNvSpPr>
            <a:spLocks noGrp="1"/>
          </p:cNvSpPr>
          <p:nvPr>
            <p:ph type="ctrTitle"/>
          </p:nvPr>
        </p:nvSpPr>
        <p:spPr>
          <a:xfrm>
            <a:off x="1524000" y="131763"/>
            <a:ext cx="9144000" cy="2387600"/>
          </a:xfrm>
        </p:spPr>
        <p:txBody>
          <a:bodyPr>
            <a:normAutofit/>
          </a:bodyPr>
          <a:lstStyle/>
          <a:p>
            <a:r>
              <a:rPr lang="en-IN" sz="4800" b="1" dirty="0"/>
              <a:t>Roles and responsibility of Experiment Team</a:t>
            </a:r>
          </a:p>
        </p:txBody>
      </p:sp>
      <p:sp>
        <p:nvSpPr>
          <p:cNvPr id="3" name="Subtitle 2">
            <a:extLst>
              <a:ext uri="{FF2B5EF4-FFF2-40B4-BE49-F238E27FC236}">
                <a16:creationId xmlns:a16="http://schemas.microsoft.com/office/drawing/2014/main" id="{B3D2189D-0F8D-BF3C-676E-93B97136D7A1}"/>
              </a:ext>
            </a:extLst>
          </p:cNvPr>
          <p:cNvSpPr>
            <a:spLocks noGrp="1"/>
          </p:cNvSpPr>
          <p:nvPr>
            <p:ph type="subTitle" idx="1"/>
          </p:nvPr>
        </p:nvSpPr>
        <p:spPr>
          <a:xfrm>
            <a:off x="1938867" y="3097742"/>
            <a:ext cx="9474200" cy="2891895"/>
          </a:xfrm>
        </p:spPr>
        <p:txBody>
          <a:bodyPr>
            <a:normAutofit/>
          </a:bodyPr>
          <a:lstStyle/>
          <a:p>
            <a:pPr marL="342900" indent="-342900" algn="l">
              <a:buFont typeface="Arial" panose="020B0604020202020204" pitchFamily="34" charset="0"/>
              <a:buChar char="•"/>
            </a:pPr>
            <a:r>
              <a:rPr lang="en-IN" sz="2000" dirty="0"/>
              <a:t>Study and analyse GitHub Copilot</a:t>
            </a:r>
          </a:p>
          <a:p>
            <a:pPr marL="342900" indent="-342900" algn="l">
              <a:buFont typeface="Arial" panose="020B0604020202020204" pitchFamily="34" charset="0"/>
              <a:buChar char="•"/>
            </a:pPr>
            <a:r>
              <a:rPr lang="en-IN" sz="2000" dirty="0"/>
              <a:t>Develop a project using GitHub Copilot.</a:t>
            </a:r>
          </a:p>
          <a:p>
            <a:pPr marL="342900" indent="-342900" algn="l">
              <a:buFont typeface="Arial" panose="020B0604020202020204" pitchFamily="34" charset="0"/>
              <a:buChar char="•"/>
            </a:pPr>
            <a:r>
              <a:rPr lang="en-IN" sz="2000" dirty="0"/>
              <a:t>Track performance and productivity.</a:t>
            </a:r>
          </a:p>
          <a:p>
            <a:pPr marL="342900" indent="-342900" algn="l">
              <a:buFont typeface="Arial" panose="020B0604020202020204" pitchFamily="34" charset="0"/>
              <a:buChar char="•"/>
            </a:pPr>
            <a:r>
              <a:rPr lang="en-IN" sz="2000" dirty="0"/>
              <a:t>Share learnings and benefits</a:t>
            </a:r>
          </a:p>
          <a:p>
            <a:pPr marL="342900" indent="-342900" algn="l">
              <a:buFont typeface="Arial" panose="020B0604020202020204" pitchFamily="34" charset="0"/>
              <a:buChar char="•"/>
            </a:pPr>
            <a:r>
              <a:rPr lang="en-IN" sz="2000" dirty="0"/>
              <a:t>Problems faced during experimentation and solutions.</a:t>
            </a:r>
          </a:p>
        </p:txBody>
      </p:sp>
    </p:spTree>
    <p:extLst>
      <p:ext uri="{BB962C8B-B14F-4D97-AF65-F5344CB8AC3E}">
        <p14:creationId xmlns:p14="http://schemas.microsoft.com/office/powerpoint/2010/main" val="323002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6229FE-93F3-AFE2-B181-AC05E24383DF}"/>
              </a:ext>
            </a:extLst>
          </p:cNvPr>
          <p:cNvSpPr>
            <a:spLocks noGrp="1"/>
          </p:cNvSpPr>
          <p:nvPr>
            <p:ph type="subTitle" idx="1"/>
          </p:nvPr>
        </p:nvSpPr>
        <p:spPr>
          <a:xfrm>
            <a:off x="1346200" y="3669771"/>
            <a:ext cx="9271000" cy="2468562"/>
          </a:xfrm>
        </p:spPr>
        <p:txBody>
          <a:bodyPr/>
          <a:lstStyle/>
          <a:p>
            <a:pPr marL="342900" indent="-342900" algn="l">
              <a:buFont typeface="Wingdings" panose="05000000000000000000" pitchFamily="2" charset="2"/>
              <a:buChar char="§"/>
            </a:pPr>
            <a:r>
              <a:rPr lang="en-IN" dirty="0"/>
              <a:t>The team first studied about GitHub Copilot, completed the installation and explored  how to use the tool.</a:t>
            </a:r>
          </a:p>
          <a:p>
            <a:pPr marL="342900" indent="-342900" algn="l">
              <a:buFont typeface="Wingdings" panose="05000000000000000000" pitchFamily="2" charset="2"/>
              <a:buChar char="§"/>
            </a:pPr>
            <a:r>
              <a:rPr lang="en-IN" dirty="0"/>
              <a:t>An angular application was created using GitHub Copilot to explore the potentials and concerns of co-pilot.</a:t>
            </a:r>
          </a:p>
          <a:p>
            <a:pPr marL="342900" indent="-342900" algn="l">
              <a:buFont typeface="Wingdings" panose="05000000000000000000" pitchFamily="2" charset="2"/>
              <a:buChar char="§"/>
            </a:pPr>
            <a:r>
              <a:rPr lang="en-IN" dirty="0"/>
              <a:t>A small application was developed using Angular Version 15.1.6  for a Car wash services, where users can order a service for themselves.</a:t>
            </a:r>
          </a:p>
          <a:p>
            <a:pPr marL="342900" indent="-342900" algn="l">
              <a:buFont typeface="Wingdings" panose="05000000000000000000" pitchFamily="2" charset="2"/>
              <a:buChar char="§"/>
            </a:pPr>
            <a:endParaRPr lang="en-IN" dirty="0"/>
          </a:p>
        </p:txBody>
      </p:sp>
      <p:sp>
        <p:nvSpPr>
          <p:cNvPr id="4" name="TextBox 3">
            <a:extLst>
              <a:ext uri="{FF2B5EF4-FFF2-40B4-BE49-F238E27FC236}">
                <a16:creationId xmlns:a16="http://schemas.microsoft.com/office/drawing/2014/main" id="{69CB226F-1967-D2E7-1AEB-E7CD56309BA1}"/>
              </a:ext>
            </a:extLst>
          </p:cNvPr>
          <p:cNvSpPr txBox="1"/>
          <p:nvPr/>
        </p:nvSpPr>
        <p:spPr>
          <a:xfrm>
            <a:off x="1346200" y="778933"/>
            <a:ext cx="8703733" cy="1569660"/>
          </a:xfrm>
          <a:prstGeom prst="rect">
            <a:avLst/>
          </a:prstGeom>
          <a:noFill/>
        </p:spPr>
        <p:txBody>
          <a:bodyPr wrap="square" rtlCol="0">
            <a:spAutoFit/>
          </a:bodyPr>
          <a:lstStyle/>
          <a:p>
            <a:pPr algn="ctr"/>
            <a:r>
              <a:rPr lang="en-IN" sz="4800" b="1" dirty="0">
                <a:solidFill>
                  <a:schemeClr val="bg1"/>
                </a:solidFill>
              </a:rPr>
              <a:t>Study , Analysis and Development of project</a:t>
            </a:r>
            <a:r>
              <a:rPr lang="en-IN" dirty="0">
                <a:solidFill>
                  <a:schemeClr val="bg1"/>
                </a:solidFill>
              </a:rPr>
              <a:t>.</a:t>
            </a:r>
            <a:endParaRPr lang="en-IN" dirty="0"/>
          </a:p>
        </p:txBody>
      </p:sp>
    </p:spTree>
    <p:extLst>
      <p:ext uri="{BB962C8B-B14F-4D97-AF65-F5344CB8AC3E}">
        <p14:creationId xmlns:p14="http://schemas.microsoft.com/office/powerpoint/2010/main" val="321612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Untitled-design">
            <a:extLst>
              <a:ext uri="{FF2B5EF4-FFF2-40B4-BE49-F238E27FC236}">
                <a16:creationId xmlns:a16="http://schemas.microsoft.com/office/drawing/2014/main" id="{09A768C7-A176-DC76-E0B9-C63F016B4803}"/>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32099" t="57531"/>
          <a:stretch/>
        </p:blipFill>
        <p:spPr bwMode="auto">
          <a:xfrm>
            <a:off x="101599" y="3553225"/>
            <a:ext cx="4656667" cy="29125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with medium confidence">
            <a:extLst>
              <a:ext uri="{FF2B5EF4-FFF2-40B4-BE49-F238E27FC236}">
                <a16:creationId xmlns:a16="http://schemas.microsoft.com/office/drawing/2014/main" id="{926F38A7-DAEE-07D9-8201-6554F6C19208}"/>
              </a:ext>
            </a:extLst>
          </p:cNvPr>
          <p:cNvPicPr>
            <a:picLocks noGrp="1" noRot="1" noChangeAspect="1" noMove="1" noResize="1" noEditPoints="1" noAdjustHandles="1" noChangeArrowheads="1" noChangeShapeType="1" noCrop="1"/>
          </p:cNvPicPr>
          <p:nvPr/>
        </p:nvPicPr>
        <p:blipFill rotWithShape="1">
          <a:blip r:embed="rId3"/>
          <a:srcRect t="7488" b="1294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6" name="Diagram 5">
            <a:extLst>
              <a:ext uri="{FF2B5EF4-FFF2-40B4-BE49-F238E27FC236}">
                <a16:creationId xmlns:a16="http://schemas.microsoft.com/office/drawing/2014/main" id="{6EF1656F-3E0E-E42C-29D7-0D656DDFDD3A}"/>
              </a:ext>
            </a:extLst>
          </p:cNvPr>
          <p:cNvGraphicFramePr>
            <a:graphicFrameLocks noGrp="1" noDrilldown="1" noMove="1" noResize="1"/>
          </p:cNvGraphicFramePr>
          <p:nvPr>
            <p:extLst>
              <p:ext uri="{D42A27DB-BD31-4B8C-83A1-F6EECF244321}">
                <p14:modId xmlns:p14="http://schemas.microsoft.com/office/powerpoint/2010/main" val="1991050617"/>
              </p:ext>
            </p:extLst>
          </p:nvPr>
        </p:nvGraphicFramePr>
        <p:xfrm>
          <a:off x="4223982" y="3429000"/>
          <a:ext cx="7757811" cy="31609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0305DEF3-4C7F-624C-6849-A642DE9E877D}"/>
              </a:ext>
            </a:extLst>
          </p:cNvPr>
          <p:cNvSpPr txBox="1">
            <a:spLocks noGrp="1" noRot="1" noMove="1" noResize="1" noEditPoints="1" noAdjustHandles="1" noChangeArrowheads="1" noChangeShapeType="1"/>
          </p:cNvSpPr>
          <p:nvPr/>
        </p:nvSpPr>
        <p:spPr>
          <a:xfrm>
            <a:off x="373993" y="4244572"/>
            <a:ext cx="3639782" cy="646331"/>
          </a:xfrm>
          <a:prstGeom prst="rect">
            <a:avLst/>
          </a:prstGeom>
          <a:noFill/>
        </p:spPr>
        <p:txBody>
          <a:bodyPr wrap="square" rtlCol="0">
            <a:spAutoFit/>
          </a:bodyPr>
          <a:lstStyle/>
          <a:p>
            <a:pPr algn="ctr"/>
            <a:r>
              <a:rPr lang="en-IN" dirty="0">
                <a:solidFill>
                  <a:schemeClr val="bg2"/>
                </a:solidFill>
              </a:rPr>
              <a:t>At the bottom, you will see that GitHub Copilot has been activated.</a:t>
            </a:r>
          </a:p>
        </p:txBody>
      </p:sp>
    </p:spTree>
    <p:extLst>
      <p:ext uri="{BB962C8B-B14F-4D97-AF65-F5344CB8AC3E}">
        <p14:creationId xmlns:p14="http://schemas.microsoft.com/office/powerpoint/2010/main" val="223597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ACFB2B-BDCF-5F7A-61F6-6280CD9341B2}"/>
              </a:ext>
            </a:extLst>
          </p:cNvPr>
          <p:cNvPicPr>
            <a:picLocks noChangeAspect="1"/>
          </p:cNvPicPr>
          <p:nvPr/>
        </p:nvPicPr>
        <p:blipFill rotWithShape="1">
          <a:blip r:embed="rId2"/>
          <a:srcRect l="1540" t="12231" r="14941"/>
          <a:stretch/>
        </p:blipFill>
        <p:spPr>
          <a:xfrm>
            <a:off x="977603" y="1147483"/>
            <a:ext cx="9463880" cy="4939552"/>
          </a:xfrm>
          <a:prstGeom prst="rect">
            <a:avLst/>
          </a:prstGeom>
        </p:spPr>
      </p:pic>
      <p:sp>
        <p:nvSpPr>
          <p:cNvPr id="6" name="TextBox 5">
            <a:extLst>
              <a:ext uri="{FF2B5EF4-FFF2-40B4-BE49-F238E27FC236}">
                <a16:creationId xmlns:a16="http://schemas.microsoft.com/office/drawing/2014/main" id="{0B9D1052-74F6-9391-6BE1-43981360DE39}"/>
              </a:ext>
            </a:extLst>
          </p:cNvPr>
          <p:cNvSpPr txBox="1"/>
          <p:nvPr/>
        </p:nvSpPr>
        <p:spPr>
          <a:xfrm>
            <a:off x="1246094" y="394447"/>
            <a:ext cx="7754471" cy="369332"/>
          </a:xfrm>
          <a:prstGeom prst="rect">
            <a:avLst/>
          </a:prstGeom>
          <a:noFill/>
        </p:spPr>
        <p:txBody>
          <a:bodyPr wrap="square" rtlCol="0">
            <a:spAutoFit/>
          </a:bodyPr>
          <a:lstStyle/>
          <a:p>
            <a:r>
              <a:rPr lang="en-IN" dirty="0">
                <a:solidFill>
                  <a:schemeClr val="bg1"/>
                </a:solidFill>
              </a:rPr>
              <a:t>Suggestion given by </a:t>
            </a:r>
            <a:r>
              <a:rPr lang="en-IN" dirty="0" err="1">
                <a:solidFill>
                  <a:schemeClr val="bg1"/>
                </a:solidFill>
              </a:rPr>
              <a:t>copilot</a:t>
            </a:r>
            <a:endParaRPr lang="en-IN" dirty="0">
              <a:solidFill>
                <a:schemeClr val="bg1"/>
              </a:solidFill>
            </a:endParaRPr>
          </a:p>
        </p:txBody>
      </p:sp>
    </p:spTree>
    <p:extLst>
      <p:ext uri="{BB962C8B-B14F-4D97-AF65-F5344CB8AC3E}">
        <p14:creationId xmlns:p14="http://schemas.microsoft.com/office/powerpoint/2010/main" val="184408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A2F45-A918-17C9-0669-9E5CF56E1B43}"/>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r>
              <a:rPr lang="en-US" sz="3200" b="1" kern="1200">
                <a:solidFill>
                  <a:schemeClr val="bg1"/>
                </a:solidFill>
                <a:latin typeface="+mj-lt"/>
                <a:ea typeface="+mj-ea"/>
                <a:cs typeface="+mj-cs"/>
              </a:rPr>
              <a:t>Comparing Productivity and Performance </a:t>
            </a:r>
            <a:r>
              <a:rPr lang="en-US" sz="3200" b="1" kern="1200" dirty="0">
                <a:solidFill>
                  <a:schemeClr val="bg1"/>
                </a:solidFill>
                <a:latin typeface="+mj-lt"/>
                <a:ea typeface="+mj-ea"/>
                <a:cs typeface="+mj-cs"/>
              </a:rPr>
              <a:t>with Controller Team</a:t>
            </a:r>
          </a:p>
        </p:txBody>
      </p:sp>
      <p:graphicFrame>
        <p:nvGraphicFramePr>
          <p:cNvPr id="3" name="Chart 2">
            <a:extLst>
              <a:ext uri="{FF2B5EF4-FFF2-40B4-BE49-F238E27FC236}">
                <a16:creationId xmlns:a16="http://schemas.microsoft.com/office/drawing/2014/main" id="{9D33AC0F-C7B1-48B1-6E17-CA6FF8784347}"/>
              </a:ext>
            </a:extLst>
          </p:cNvPr>
          <p:cNvGraphicFramePr>
            <a:graphicFrameLocks/>
          </p:cNvGraphicFramePr>
          <p:nvPr>
            <p:extLst>
              <p:ext uri="{D42A27DB-BD31-4B8C-83A1-F6EECF244321}">
                <p14:modId xmlns:p14="http://schemas.microsoft.com/office/powerpoint/2010/main" val="628876301"/>
              </p:ext>
            </p:extLst>
          </p:nvPr>
        </p:nvGraphicFramePr>
        <p:xfrm>
          <a:off x="1452283" y="1855367"/>
          <a:ext cx="9386046" cy="45095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5917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3901B60-4CAC-5099-7B88-0D9FDE6C8774}"/>
              </a:ext>
            </a:extLst>
          </p:cNvPr>
          <p:cNvGraphicFramePr>
            <a:graphicFrameLocks noGrp="1" noDrilldown="1" noMove="1" noResize="1"/>
          </p:cNvGraphicFramePr>
          <p:nvPr>
            <p:extLst>
              <p:ext uri="{D42A27DB-BD31-4B8C-83A1-F6EECF244321}">
                <p14:modId xmlns:p14="http://schemas.microsoft.com/office/powerpoint/2010/main" val="3314951496"/>
              </p:ext>
            </p:extLst>
          </p:nvPr>
        </p:nvGraphicFramePr>
        <p:xfrm>
          <a:off x="1484586" y="726143"/>
          <a:ext cx="9222828" cy="57194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6010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6D050EA-58CF-5F4C-2E89-10AF73B803ED}"/>
              </a:ext>
            </a:extLst>
          </p:cNvPr>
          <p:cNvPicPr>
            <a:picLocks noChangeAspect="1"/>
          </p:cNvPicPr>
          <p:nvPr/>
        </p:nvPicPr>
        <p:blipFill rotWithShape="1">
          <a:blip r:embed="rId2">
            <a:alphaModFix amt="55000"/>
            <a:extLst>
              <a:ext uri="{BEBA8EAE-BF5A-486C-A8C5-ECC9F3942E4B}">
                <a14:imgProps xmlns:a14="http://schemas.microsoft.com/office/drawing/2010/main">
                  <a14:imgLayer r:embed="rId3">
                    <a14:imgEffect>
                      <a14:backgroundRemoval t="10000" b="90000" l="4743" r="42690"/>
                    </a14:imgEffect>
                  </a14:imgLayer>
                </a14:imgProps>
              </a:ext>
            </a:extLst>
          </a:blip>
          <a:srcRect r="1111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E7709738-9B5D-A255-C701-FBF74578ACB7}"/>
              </a:ext>
            </a:extLst>
          </p:cNvPr>
          <p:cNvSpPr>
            <a:spLocks noGrp="1"/>
          </p:cNvSpPr>
          <p:nvPr>
            <p:ph type="ctrTitle"/>
          </p:nvPr>
        </p:nvSpPr>
        <p:spPr>
          <a:xfrm>
            <a:off x="686834" y="591344"/>
            <a:ext cx="3200400" cy="5585619"/>
          </a:xfrm>
        </p:spPr>
        <p:txBody>
          <a:bodyPr vert="horz" lIns="91440" tIns="45720" rIns="91440" bIns="45720" rtlCol="0" anchor="ctr">
            <a:normAutofit/>
          </a:bodyPr>
          <a:lstStyle/>
          <a:p>
            <a:pPr algn="l"/>
            <a:r>
              <a:rPr lang="en-US" sz="4400" b="1" dirty="0">
                <a:solidFill>
                  <a:srgbClr val="FFFFFF"/>
                </a:solidFill>
              </a:rPr>
              <a:t>Benefits of GitHub Copilot</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E8E2DAB-A147-D4A0-CD5F-EA0BF6421D55}"/>
              </a:ext>
            </a:extLst>
          </p:cNvPr>
          <p:cNvSpPr>
            <a:spLocks noGrp="1"/>
          </p:cNvSpPr>
          <p:nvPr>
            <p:ph type="subTitle" idx="1"/>
          </p:nvPr>
        </p:nvSpPr>
        <p:spPr>
          <a:xfrm>
            <a:off x="4851522" y="591343"/>
            <a:ext cx="6906491" cy="5585619"/>
          </a:xfrm>
        </p:spPr>
        <p:txBody>
          <a:bodyPr vert="horz" lIns="91440" tIns="45720" rIns="91440" bIns="45720" rtlCol="0" anchor="ctr">
            <a:normAutofit/>
          </a:bodyPr>
          <a:lstStyle/>
          <a:p>
            <a:pPr indent="-228600" algn="l">
              <a:buFont typeface="Arial" panose="020B0604020202020204" pitchFamily="34" charset="0"/>
              <a:buChar char="•"/>
            </a:pPr>
            <a:endParaRPr lang="en-US" sz="2200" b="1" dirty="0">
              <a:solidFill>
                <a:srgbClr val="FFFFFF"/>
              </a:solidFill>
            </a:endParaRPr>
          </a:p>
          <a:p>
            <a:pPr lvl="0" indent="-228600" algn="l">
              <a:buFont typeface="Arial" panose="020B0604020202020204" pitchFamily="34" charset="0"/>
              <a:buChar char="•"/>
            </a:pPr>
            <a:endParaRPr lang="en-US" sz="2200" dirty="0">
              <a:solidFill>
                <a:srgbClr val="FFFFFF"/>
              </a:solidFill>
            </a:endParaRPr>
          </a:p>
          <a:p>
            <a:pPr marL="342900" indent="-228600" algn="l">
              <a:buFont typeface="Arial" panose="020B0604020202020204" pitchFamily="34" charset="0"/>
              <a:buChar char="•"/>
            </a:pPr>
            <a:endParaRPr lang="en-US" sz="2200" b="1" u="none" dirty="0">
              <a:solidFill>
                <a:srgbClr val="FFFFFF"/>
              </a:solidFill>
            </a:endParaRPr>
          </a:p>
          <a:p>
            <a:pPr marL="342900" indent="-228600" algn="l">
              <a:buFont typeface="Arial" panose="020B0604020202020204" pitchFamily="34" charset="0"/>
              <a:buChar char="•"/>
            </a:pPr>
            <a:endParaRPr lang="en-US" sz="2200" dirty="0">
              <a:solidFill>
                <a:srgbClr val="FFFFFF"/>
              </a:solidFill>
            </a:endParaRPr>
          </a:p>
          <a:p>
            <a:pPr marL="342900" indent="-228600" algn="l">
              <a:buFont typeface="Arial" panose="020B0604020202020204" pitchFamily="34" charset="0"/>
              <a:buChar char="•"/>
            </a:pPr>
            <a:endParaRPr lang="en-US" sz="2200" b="1" dirty="0">
              <a:solidFill>
                <a:srgbClr val="FFFFFF"/>
              </a:solidFill>
            </a:endParaRPr>
          </a:p>
          <a:p>
            <a:pPr marL="342900" indent="-228600" algn="l">
              <a:buFont typeface="Arial" panose="020B0604020202020204" pitchFamily="34" charset="0"/>
              <a:buChar char="•"/>
            </a:pPr>
            <a:endParaRPr lang="en-US" sz="2200" dirty="0">
              <a:solidFill>
                <a:srgbClr val="FFFFFF"/>
              </a:solidFill>
            </a:endParaRPr>
          </a:p>
          <a:p>
            <a:pPr marL="342900" indent="-228600" algn="l">
              <a:buFont typeface="Arial" panose="020B0604020202020204" pitchFamily="34" charset="0"/>
              <a:buChar char="•"/>
            </a:pPr>
            <a:endParaRPr lang="en-US" sz="2200" b="1" dirty="0">
              <a:solidFill>
                <a:srgbClr val="FFFFFF"/>
              </a:solidFill>
            </a:endParaRPr>
          </a:p>
          <a:p>
            <a:pPr marL="342900" indent="-228600" algn="l">
              <a:buFont typeface="Arial" panose="020B0604020202020204" pitchFamily="34" charset="0"/>
              <a:buChar char="•"/>
            </a:pPr>
            <a:endParaRPr lang="en-US" sz="2200" dirty="0">
              <a:solidFill>
                <a:srgbClr val="FFFFFF"/>
              </a:solidFill>
            </a:endParaRPr>
          </a:p>
        </p:txBody>
      </p:sp>
      <p:sp>
        <p:nvSpPr>
          <p:cNvPr id="6" name="TextBox 5">
            <a:extLst>
              <a:ext uri="{FF2B5EF4-FFF2-40B4-BE49-F238E27FC236}">
                <a16:creationId xmlns:a16="http://schemas.microsoft.com/office/drawing/2014/main" id="{FE331C5C-CE4D-87CC-8A2C-DFA3B7A2CA30}"/>
              </a:ext>
            </a:extLst>
          </p:cNvPr>
          <p:cNvSpPr txBox="1"/>
          <p:nvPr/>
        </p:nvSpPr>
        <p:spPr>
          <a:xfrm>
            <a:off x="4641599" y="725626"/>
            <a:ext cx="7431868" cy="5632311"/>
          </a:xfrm>
          <a:prstGeom prst="rect">
            <a:avLst/>
          </a:prstGeom>
          <a:noFill/>
        </p:spPr>
        <p:txBody>
          <a:bodyPr wrap="square">
            <a:spAutoFit/>
          </a:bodyPr>
          <a:lstStyle/>
          <a:p>
            <a:pPr marL="342900" indent="-228600" algn="l">
              <a:buFont typeface="Arial" panose="020B0604020202020204" pitchFamily="34" charset="0"/>
              <a:buChar char="•"/>
            </a:pPr>
            <a:r>
              <a:rPr lang="en-US" sz="2400" b="1" i="0" dirty="0">
                <a:solidFill>
                  <a:srgbClr val="FFFFFF"/>
                </a:solidFill>
              </a:rPr>
              <a:t>Code consistency : </a:t>
            </a:r>
            <a:r>
              <a:rPr lang="en-US" sz="2400" b="0" i="0" dirty="0">
                <a:solidFill>
                  <a:srgbClr val="FFFFFF"/>
                </a:solidFill>
              </a:rPr>
              <a:t>GitHub Copilot can help ensure that your project’s code is consistent, making it easier to maintain and debug.</a:t>
            </a:r>
          </a:p>
          <a:p>
            <a:pPr marL="342900" indent="-228600" algn="l">
              <a:buFont typeface="Arial" panose="020B0604020202020204" pitchFamily="34" charset="0"/>
              <a:buChar char="•"/>
            </a:pPr>
            <a:r>
              <a:rPr lang="en-US" sz="2400" b="1" i="0" dirty="0">
                <a:solidFill>
                  <a:srgbClr val="FFFFFF"/>
                </a:solidFill>
              </a:rPr>
              <a:t>Improved code quality : </a:t>
            </a:r>
            <a:r>
              <a:rPr lang="en-US" sz="2400" b="0" i="0" dirty="0">
                <a:solidFill>
                  <a:srgbClr val="FFFFFF"/>
                </a:solidFill>
              </a:rPr>
              <a:t>GitHub Copilot uses machine learning algorithms to generate code, so it can find solutions that you might not have thought of on your own. This can lead to better, more efficient code.</a:t>
            </a:r>
          </a:p>
          <a:p>
            <a:pPr marL="342900" indent="-228600" algn="l">
              <a:buFont typeface="Arial" panose="020B0604020202020204" pitchFamily="34" charset="0"/>
              <a:buChar char="•"/>
            </a:pPr>
            <a:r>
              <a:rPr lang="en-US" sz="2400" b="1" u="none" dirty="0">
                <a:solidFill>
                  <a:srgbClr val="FFFFFF"/>
                </a:solidFill>
              </a:rPr>
              <a:t>Increased Productivity: </a:t>
            </a:r>
            <a:r>
              <a:rPr lang="en-US" sz="2400" dirty="0">
                <a:solidFill>
                  <a:srgbClr val="FFFFFF"/>
                </a:solidFill>
              </a:rPr>
              <a:t>Code generation is faster. Helpful while working on large projects. </a:t>
            </a:r>
            <a:r>
              <a:rPr lang="en-US" sz="2400" b="0" i="0" dirty="0">
                <a:solidFill>
                  <a:srgbClr val="FFFFFF"/>
                </a:solidFill>
              </a:rPr>
              <a:t>Copilot will significantly help you in learning. It will solve problems and doubts with well commented code.</a:t>
            </a:r>
          </a:p>
          <a:p>
            <a:pPr marL="342900" indent="-228600" algn="l">
              <a:buFont typeface="Arial" panose="020B0604020202020204" pitchFamily="34" charset="0"/>
              <a:buChar char="•"/>
            </a:pPr>
            <a:r>
              <a:rPr lang="en-US" sz="2400" b="1" i="0" dirty="0">
                <a:solidFill>
                  <a:srgbClr val="FFFFFF"/>
                </a:solidFill>
              </a:rPr>
              <a:t>Reduced development time: </a:t>
            </a:r>
            <a:r>
              <a:rPr lang="en-US" sz="2400" dirty="0">
                <a:solidFill>
                  <a:srgbClr val="FFFFFF"/>
                </a:solidFill>
              </a:rPr>
              <a:t>Since GitHub Copilot can generate code for you, you can focus on other tasks, like testing, debugging. </a:t>
            </a:r>
            <a:r>
              <a:rPr lang="en-US" sz="2400" b="0" i="0" dirty="0">
                <a:solidFill>
                  <a:srgbClr val="FFFFFF"/>
                </a:solidFill>
              </a:rPr>
              <a:t>This can help reduce overall development time and increase your team's efficiency</a:t>
            </a:r>
            <a:endParaRPr lang="en-US" sz="2400" dirty="0">
              <a:solidFill>
                <a:srgbClr val="FFFFFF"/>
              </a:solidFill>
            </a:endParaRPr>
          </a:p>
        </p:txBody>
      </p:sp>
      <p:pic>
        <p:nvPicPr>
          <p:cNvPr id="8" name="Picture 7" descr="A blue drop of water&#10;&#10;Description automatically generated with low confidence">
            <a:extLst>
              <a:ext uri="{FF2B5EF4-FFF2-40B4-BE49-F238E27FC236}">
                <a16:creationId xmlns:a16="http://schemas.microsoft.com/office/drawing/2014/main" id="{4EDCD924-3C97-5368-F8D2-8FDA0A8356E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1633835" y="76588"/>
            <a:ext cx="418411" cy="387931"/>
          </a:xfrm>
          <a:prstGeom prst="rect">
            <a:avLst/>
          </a:prstGeom>
        </p:spPr>
      </p:pic>
    </p:spTree>
    <p:extLst>
      <p:ext uri="{BB962C8B-B14F-4D97-AF65-F5344CB8AC3E}">
        <p14:creationId xmlns:p14="http://schemas.microsoft.com/office/powerpoint/2010/main" val="3323232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5110-CB0E-1041-15E6-2ACC93BB678F}"/>
              </a:ext>
            </a:extLst>
          </p:cNvPr>
          <p:cNvSpPr>
            <a:spLocks noGrp="1"/>
          </p:cNvSpPr>
          <p:nvPr>
            <p:ph type="ctrTitle"/>
          </p:nvPr>
        </p:nvSpPr>
        <p:spPr>
          <a:xfrm>
            <a:off x="296334" y="274638"/>
            <a:ext cx="9573808" cy="1061104"/>
          </a:xfrm>
        </p:spPr>
        <p:txBody>
          <a:bodyPr/>
          <a:lstStyle/>
          <a:p>
            <a:r>
              <a:rPr lang="en-IN" dirty="0"/>
              <a:t>Potential Drawbacks of Copilot</a:t>
            </a:r>
          </a:p>
        </p:txBody>
      </p:sp>
      <p:sp>
        <p:nvSpPr>
          <p:cNvPr id="3" name="Subtitle 2">
            <a:extLst>
              <a:ext uri="{FF2B5EF4-FFF2-40B4-BE49-F238E27FC236}">
                <a16:creationId xmlns:a16="http://schemas.microsoft.com/office/drawing/2014/main" id="{35440419-2AFD-A73F-40F7-8767C96C88D9}"/>
              </a:ext>
            </a:extLst>
          </p:cNvPr>
          <p:cNvSpPr>
            <a:spLocks noGrp="1"/>
          </p:cNvSpPr>
          <p:nvPr>
            <p:ph type="subTitle" idx="1"/>
          </p:nvPr>
        </p:nvSpPr>
        <p:spPr>
          <a:xfrm>
            <a:off x="654425" y="1335743"/>
            <a:ext cx="10948296" cy="4455458"/>
          </a:xfrm>
        </p:spPr>
        <p:txBody>
          <a:bodyPr>
            <a:normAutofit fontScale="92500" lnSpcReduction="10000"/>
          </a:bodyPr>
          <a:lstStyle/>
          <a:p>
            <a:pPr marL="342900" indent="-342900" algn="l">
              <a:buFont typeface="Wingdings" panose="05000000000000000000" pitchFamily="2" charset="2"/>
              <a:buChar char="Ø"/>
            </a:pPr>
            <a:r>
              <a:rPr lang="en-IN" b="1" dirty="0"/>
              <a:t>Code Quality and Accuracy: </a:t>
            </a:r>
            <a:r>
              <a:rPr lang="en-IN" dirty="0"/>
              <a:t>While Copilot can generate code suggestions, the quality and accuracy of the generated code can vary. The suggestions may not always align perfectly with the desired outcome, and manual review and modifications are necessary to ensure correctness. Relying solely on Copilot's suggestions without careful review can lead to the introduction of bugs or security vulnerabilities.</a:t>
            </a:r>
          </a:p>
          <a:p>
            <a:pPr marL="342900" indent="-342900" algn="l">
              <a:buFont typeface="Wingdings" panose="05000000000000000000" pitchFamily="2" charset="2"/>
              <a:buChar char="Ø"/>
            </a:pPr>
            <a:r>
              <a:rPr lang="en-IN" b="1" dirty="0"/>
              <a:t>Compliance and Licensing: </a:t>
            </a:r>
            <a:r>
              <a:rPr lang="en-IN" dirty="0"/>
              <a:t>When using Copilot, it's important to consider licensing and compliance implications. The generated code snippets may be based on publicly available code, which may have different licensing requirements. Developers need to ensure they have the necessary rights and permissions to use the code generated by Copilot.</a:t>
            </a:r>
          </a:p>
          <a:p>
            <a:pPr marL="342900" indent="-342900" algn="l">
              <a:buFont typeface="Wingdings" panose="05000000000000000000" pitchFamily="2" charset="2"/>
              <a:buChar char="Ø"/>
            </a:pPr>
            <a:r>
              <a:rPr lang="en-IN" b="1" dirty="0"/>
              <a:t>License Compatibility</a:t>
            </a:r>
            <a:r>
              <a:rPr lang="en-IN" dirty="0"/>
              <a:t>: Copilot might suggest code snippets from open-source projects that have different licensing terms than your project. It's crucial to understand the licenses of the code snippets and ensure they are compatible with your project's chosen licenses.</a:t>
            </a:r>
          </a:p>
          <a:p>
            <a:pPr marL="342900" indent="-342900" algn="l">
              <a:buFont typeface="Wingdings" panose="05000000000000000000" pitchFamily="2" charset="2"/>
              <a:buChar char="Ø"/>
            </a:pPr>
            <a:r>
              <a:rPr lang="en-IN" b="1" dirty="0"/>
              <a:t>Copilot Server Connection: </a:t>
            </a:r>
            <a:r>
              <a:rPr lang="en-IN" dirty="0"/>
              <a:t>When using Copilot, sometimes the server doesn’t respond and fails to connect to the Copilot Server.</a:t>
            </a:r>
          </a:p>
        </p:txBody>
      </p:sp>
      <p:pic>
        <p:nvPicPr>
          <p:cNvPr id="2052" name="Picture 4" descr="image">
            <a:extLst>
              <a:ext uri="{FF2B5EF4-FFF2-40B4-BE49-F238E27FC236}">
                <a16:creationId xmlns:a16="http://schemas.microsoft.com/office/drawing/2014/main" id="{F6F9ACE4-939E-137F-7667-719AC8E001B2}"/>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0368" t="22862"/>
          <a:stretch/>
        </p:blipFill>
        <p:spPr bwMode="auto">
          <a:xfrm>
            <a:off x="6559732" y="5512013"/>
            <a:ext cx="4009655" cy="9159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C5C840F-0C4B-FA85-75A1-32155699E4F1}"/>
              </a:ext>
            </a:extLst>
          </p:cNvPr>
          <p:cNvCxnSpPr>
            <a:cxnSpLocks noGrp="1" noRot="1" noMove="1" noResize="1" noEditPoints="1" noAdjustHandles="1" noChangeArrowheads="1" noChangeShapeType="1"/>
          </p:cNvCxnSpPr>
          <p:nvPr/>
        </p:nvCxnSpPr>
        <p:spPr>
          <a:xfrm>
            <a:off x="9206752" y="5664941"/>
            <a:ext cx="471544" cy="4446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2215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317075-B245-99A2-3597-A3010710001A}"/>
              </a:ext>
            </a:extLst>
          </p:cNvPr>
          <p:cNvSpPr txBox="1">
            <a:spLocks/>
          </p:cNvSpPr>
          <p:nvPr/>
        </p:nvSpPr>
        <p:spPr>
          <a:xfrm>
            <a:off x="354354" y="771925"/>
            <a:ext cx="4323035" cy="2392740"/>
          </a:xfrm>
          <a:prstGeom prst="rect">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4000" kern="1200">
                <a:solidFill>
                  <a:schemeClr val="bg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t>Contents </a:t>
            </a:r>
          </a:p>
        </p:txBody>
      </p:sp>
      <p:sp>
        <p:nvSpPr>
          <p:cNvPr id="18" name="Text Placeholder 4">
            <a:extLst>
              <a:ext uri="{FF2B5EF4-FFF2-40B4-BE49-F238E27FC236}">
                <a16:creationId xmlns:a16="http://schemas.microsoft.com/office/drawing/2014/main" id="{7E21A1A7-8E8D-E22F-14FA-37C439A8EA54}"/>
              </a:ext>
            </a:extLst>
          </p:cNvPr>
          <p:cNvSpPr txBox="1">
            <a:spLocks noGrp="1" noRot="1" noMove="1" noResize="1" noEditPoints="1" noAdjustHandles="1" noChangeArrowheads="1" noChangeShapeType="1"/>
          </p:cNvSpPr>
          <p:nvPr/>
        </p:nvSpPr>
        <p:spPr>
          <a:xfrm>
            <a:off x="5429727" y="821256"/>
            <a:ext cx="4297616" cy="41236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b="1" kern="1200" baseline="0">
                <a:solidFill>
                  <a:schemeClr val="accent1">
                    <a:lumMod val="60000"/>
                    <a:lumOff val="40000"/>
                  </a:schemeClr>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lt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lt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lt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rPr>
              <a:t>What is GitHub copilot?</a:t>
            </a:r>
          </a:p>
        </p:txBody>
      </p:sp>
      <p:sp>
        <p:nvSpPr>
          <p:cNvPr id="19" name="Text Placeholder 4">
            <a:extLst>
              <a:ext uri="{FF2B5EF4-FFF2-40B4-BE49-F238E27FC236}">
                <a16:creationId xmlns:a16="http://schemas.microsoft.com/office/drawing/2014/main" id="{D7087822-2C4B-EE69-A7E3-3044958466C1}"/>
              </a:ext>
            </a:extLst>
          </p:cNvPr>
          <p:cNvSpPr txBox="1">
            <a:spLocks noGrp="1" noRot="1" noMove="1" noResize="1" noEditPoints="1" noAdjustHandles="1" noChangeArrowheads="1" noChangeShapeType="1"/>
          </p:cNvSpPr>
          <p:nvPr/>
        </p:nvSpPr>
        <p:spPr>
          <a:xfrm>
            <a:off x="5431060" y="1735280"/>
            <a:ext cx="4020458" cy="41236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b="1" kern="1200" baseline="0">
                <a:solidFill>
                  <a:schemeClr val="accent1">
                    <a:lumMod val="60000"/>
                    <a:lumOff val="40000"/>
                  </a:schemeClr>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lt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lt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lt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rPr>
              <a:t>How Copilot works? </a:t>
            </a:r>
          </a:p>
        </p:txBody>
      </p:sp>
      <p:pic>
        <p:nvPicPr>
          <p:cNvPr id="21" name="Picture 8" descr="Fix problem Icon - Download in Flat Style">
            <a:extLst>
              <a:ext uri="{FF2B5EF4-FFF2-40B4-BE49-F238E27FC236}">
                <a16:creationId xmlns:a16="http://schemas.microsoft.com/office/drawing/2014/main" id="{E69DD3A6-9CED-B02C-1F5B-2686E823877C}"/>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85288" y="1635001"/>
            <a:ext cx="635296" cy="6352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Rating Line Icon Advice stock vector">
            <a:extLst>
              <a:ext uri="{FF2B5EF4-FFF2-40B4-BE49-F238E27FC236}">
                <a16:creationId xmlns:a16="http://schemas.microsoft.com/office/drawing/2014/main" id="{65270C73-33DC-E04C-3795-3C398BA9C033}"/>
              </a:ext>
            </a:extLst>
          </p:cNvPr>
          <p:cNvPicPr>
            <a:picLocks noGrp="1" noRo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backgroundRemoval t="19434" b="90332" l="19141" r="83594">
                        <a14:foregroundMark x1="52321" y1="48242" x2="52051" y2="49121"/>
                        <a14:foregroundMark x1="56973" y1="33105" x2="52321" y2="48242"/>
                        <a14:foregroundMark x1="57063" y1="32813" x2="56973" y2="33105"/>
                        <a14:foregroundMark x1="57183" y1="32422" x2="57063" y2="32813"/>
                        <a14:foregroundMark x1="57259" y1="32175" x2="57183" y2="32422"/>
                        <a14:foregroundMark x1="55534" y1="32789" x2="55647" y2="32257"/>
                        <a14:foregroundMark x1="52238" y1="48242" x2="55273" y2="34010"/>
                        <a14:foregroundMark x1="52051" y1="49121" x2="52238" y2="48242"/>
                        <a14:foregroundMark x1="26758" y1="58105" x2="39879" y2="69618"/>
                        <a14:foregroundMark x1="28613" y1="57227" x2="41309" y2="68457"/>
                        <a14:backgroundMark x1="57910" y1="28711" x2="57715" y2="28711"/>
                        <a14:backgroundMark x1="57715" y1="28516" x2="57715" y2="28516"/>
                        <a14:backgroundMark x1="46387" y1="65820" x2="44824" y2="77637"/>
                        <a14:backgroundMark x1="53613" y1="64648" x2="54199" y2="85156"/>
                        <a14:backgroundMark x1="54199" y1="85156" x2="56934" y2="81348"/>
                        <a14:backgroundMark x1="56934" y1="80469" x2="43066" y2="78027"/>
                        <a14:backgroundMark x1="43262" y1="79199" x2="47656" y2="79980"/>
                        <a14:backgroundMark x1="51367" y1="69336" x2="50488" y2="87500"/>
                        <a14:backgroundMark x1="54297" y1="83789" x2="59961" y2="87695"/>
                        <a14:backgroundMark x1="50098" y1="87500" x2="49902" y2="90527"/>
                        <a14:backgroundMark x1="56055" y1="28418" x2="56250" y2="32227"/>
                        <a14:backgroundMark x1="55078" y1="32910" x2="55371" y2="33984"/>
                        <a14:backgroundMark x1="55566" y1="32422" x2="55566" y2="32422"/>
                        <a14:backgroundMark x1="55078" y1="33105" x2="55078" y2="33105"/>
                        <a14:backgroundMark x1="56055" y1="32910" x2="56055" y2="32910"/>
                        <a14:backgroundMark x1="55176" y1="32813" x2="55176" y2="32813"/>
                        <a14:backgroundMark x1="55176" y1="32813" x2="55176" y2="32813"/>
                        <a14:backgroundMark x1="52051" y1="48926" x2="52051" y2="48926"/>
                        <a14:backgroundMark x1="52051" y1="48926" x2="52051" y2="48926"/>
                        <a14:backgroundMark x1="51563" y1="48242" x2="51563" y2="48242"/>
                        <a14:backgroundMark x1="42578" y1="71484" x2="41699" y2="71191"/>
                        <a14:backgroundMark x1="41699" y1="68848" x2="43457" y2="72754"/>
                      </a14:backgroundRemoval>
                    </a14:imgEffect>
                  </a14:imgLayer>
                </a14:imgProps>
              </a:ext>
              <a:ext uri="{28A0092B-C50C-407E-A947-70E740481C1C}">
                <a14:useLocalDpi xmlns:a14="http://schemas.microsoft.com/office/drawing/2010/main" val="0"/>
              </a:ext>
            </a:extLst>
          </a:blip>
          <a:srcRect l="17065" t="26241" r="19454" b="23779"/>
          <a:stretch/>
        </p:blipFill>
        <p:spPr bwMode="auto">
          <a:xfrm>
            <a:off x="4454867" y="3303026"/>
            <a:ext cx="896138" cy="635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D048ADD-6A14-7C44-F937-786DE4A971CD}"/>
              </a:ext>
            </a:extLst>
          </p:cNvPr>
          <p:cNvSpPr txBox="1">
            <a:spLocks noGrp="1" noRot="1" noMove="1" noResize="1" noEditPoints="1" noAdjustHandles="1" noChangeArrowheads="1" noChangeShapeType="1"/>
          </p:cNvSpPr>
          <p:nvPr/>
        </p:nvSpPr>
        <p:spPr>
          <a:xfrm>
            <a:off x="5516318" y="3385293"/>
            <a:ext cx="5814001" cy="461665"/>
          </a:xfrm>
          <a:prstGeom prst="rect">
            <a:avLst/>
          </a:prstGeom>
          <a:noFill/>
        </p:spPr>
        <p:txBody>
          <a:bodyPr wrap="square" rtlCol="0">
            <a:spAutoFit/>
          </a:bodyPr>
          <a:lstStyle/>
          <a:p>
            <a:r>
              <a:rPr lang="en-IN" sz="2400" b="1" dirty="0">
                <a:solidFill>
                  <a:srgbClr val="0070AD">
                    <a:lumMod val="60000"/>
                    <a:lumOff val="40000"/>
                  </a:srgbClr>
                </a:solidFill>
                <a:latin typeface="Ubuntu"/>
              </a:rPr>
              <a:t>Comparison with other AI platforms</a:t>
            </a:r>
          </a:p>
        </p:txBody>
      </p:sp>
      <p:pic>
        <p:nvPicPr>
          <p:cNvPr id="27" name="Picture 14" descr="GitHub - vscode-icons/vscode-icons: Icons for Visual Studio Code">
            <a:extLst>
              <a:ext uri="{FF2B5EF4-FFF2-40B4-BE49-F238E27FC236}">
                <a16:creationId xmlns:a16="http://schemas.microsoft.com/office/drawing/2014/main" id="{1B84A67C-B320-31AC-7FCE-D0D4509F05B6}"/>
              </a:ext>
            </a:extLst>
          </p:cNvPr>
          <p:cNvPicPr>
            <a:picLocks noGrp="1" noRo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9178" t="20534" r="11605" b="20185"/>
          <a:stretch/>
        </p:blipFill>
        <p:spPr bwMode="auto">
          <a:xfrm>
            <a:off x="4523141" y="5069739"/>
            <a:ext cx="851685" cy="6373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539054-3F1F-D2B0-DA6C-6E4C4E5F732A}"/>
              </a:ext>
            </a:extLst>
          </p:cNvPr>
          <p:cNvSpPr txBox="1">
            <a:spLocks noGrp="1" noRot="1" noMove="1" noResize="1" noEditPoints="1" noAdjustHandles="1" noChangeArrowheads="1" noChangeShapeType="1"/>
          </p:cNvSpPr>
          <p:nvPr/>
        </p:nvSpPr>
        <p:spPr>
          <a:xfrm>
            <a:off x="5516318" y="5162173"/>
            <a:ext cx="4733468" cy="461665"/>
          </a:xfrm>
          <a:prstGeom prst="rect">
            <a:avLst/>
          </a:prstGeom>
          <a:noFill/>
        </p:spPr>
        <p:txBody>
          <a:bodyPr wrap="square" rtlCol="0">
            <a:spAutoFit/>
          </a:bodyPr>
          <a:lstStyle/>
          <a:p>
            <a:r>
              <a:rPr lang="en-IN" sz="2400" b="1" dirty="0">
                <a:solidFill>
                  <a:srgbClr val="0070AD">
                    <a:lumMod val="60000"/>
                    <a:lumOff val="40000"/>
                  </a:srgbClr>
                </a:solidFill>
                <a:latin typeface="Ubuntu"/>
              </a:rPr>
              <a:t>GitHub co-pilot with VS code</a:t>
            </a:r>
          </a:p>
        </p:txBody>
      </p:sp>
      <p:pic>
        <p:nvPicPr>
          <p:cNvPr id="32" name="Picture 31">
            <a:extLst>
              <a:ext uri="{FF2B5EF4-FFF2-40B4-BE49-F238E27FC236}">
                <a16:creationId xmlns:a16="http://schemas.microsoft.com/office/drawing/2014/main" id="{993BF6A8-D87F-5716-734C-639FD6686566}"/>
              </a:ext>
            </a:extLst>
          </p:cNvPr>
          <p:cNvPicPr>
            <a:picLocks noGrp="1" noRot="1" noChangeAspect="1" noMove="1" noResize="1" noEditPoints="1" noAdjustHandles="1" noChangeArrowheads="1" noChangeShapeType="1" noCrop="1"/>
          </p:cNvPicPr>
          <p:nvPr/>
        </p:nvPicPr>
        <p:blipFill>
          <a:blip r:embed="rId6"/>
          <a:stretch>
            <a:fillRect/>
          </a:stretch>
        </p:blipFill>
        <p:spPr>
          <a:xfrm>
            <a:off x="4586545" y="754083"/>
            <a:ext cx="634039" cy="621846"/>
          </a:xfrm>
          <a:prstGeom prst="rect">
            <a:avLst/>
          </a:prstGeom>
        </p:spPr>
      </p:pic>
      <p:sp>
        <p:nvSpPr>
          <p:cNvPr id="3" name="TextBox 2">
            <a:extLst>
              <a:ext uri="{FF2B5EF4-FFF2-40B4-BE49-F238E27FC236}">
                <a16:creationId xmlns:a16="http://schemas.microsoft.com/office/drawing/2014/main" id="{F201A313-B3A5-FE45-0B93-B5174B9D34BA}"/>
              </a:ext>
            </a:extLst>
          </p:cNvPr>
          <p:cNvSpPr txBox="1">
            <a:spLocks noGrp="1" noRot="1" noMove="1" noResize="1" noEditPoints="1" noAdjustHandles="1" noChangeArrowheads="1" noChangeShapeType="1"/>
          </p:cNvSpPr>
          <p:nvPr/>
        </p:nvSpPr>
        <p:spPr>
          <a:xfrm>
            <a:off x="5431060" y="2594873"/>
            <a:ext cx="4020458" cy="461665"/>
          </a:xfrm>
          <a:prstGeom prst="rect">
            <a:avLst/>
          </a:prstGeom>
          <a:noFill/>
        </p:spPr>
        <p:txBody>
          <a:bodyPr wrap="square" rtlCol="0">
            <a:spAutoFit/>
          </a:bodyPr>
          <a:lstStyle/>
          <a:p>
            <a:r>
              <a:rPr kumimoji="0" lang="en-IN" sz="24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rPr>
              <a:t>Chat GPT v/s Copilot</a:t>
            </a:r>
            <a:endParaRPr kumimoji="0" lang="en-US" sz="18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endParaRPr>
          </a:p>
        </p:txBody>
      </p:sp>
      <p:sp>
        <p:nvSpPr>
          <p:cNvPr id="5" name="TextBox 4">
            <a:extLst>
              <a:ext uri="{FF2B5EF4-FFF2-40B4-BE49-F238E27FC236}">
                <a16:creationId xmlns:a16="http://schemas.microsoft.com/office/drawing/2014/main" id="{441257B7-3A35-D49E-2AD4-DED15F0A0BE2}"/>
              </a:ext>
            </a:extLst>
          </p:cNvPr>
          <p:cNvSpPr txBox="1">
            <a:spLocks noGrp="1" noRot="1" noMove="1" noResize="1" noEditPoints="1" noAdjustHandles="1" noChangeArrowheads="1" noChangeShapeType="1"/>
          </p:cNvSpPr>
          <p:nvPr/>
        </p:nvSpPr>
        <p:spPr>
          <a:xfrm>
            <a:off x="5615659" y="4273733"/>
            <a:ext cx="4534786" cy="461665"/>
          </a:xfrm>
          <a:prstGeom prst="rect">
            <a:avLst/>
          </a:prstGeom>
          <a:noFill/>
        </p:spPr>
        <p:txBody>
          <a:bodyPr wrap="square" rtlCol="0">
            <a:spAutoFit/>
          </a:bodyPr>
          <a:lstStyle/>
          <a:p>
            <a:r>
              <a:rPr kumimoji="0" lang="en-US" sz="24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rPr>
              <a:t>GitHub Copilot in Action</a:t>
            </a:r>
            <a:endParaRPr kumimoji="0" lang="en-US" sz="1800" b="1" i="0" u="none" strike="noStrike" kern="1200" cap="none" spc="0" normalizeH="0" baseline="0" noProof="0" dirty="0">
              <a:ln>
                <a:noFill/>
              </a:ln>
              <a:solidFill>
                <a:srgbClr val="0070AD">
                  <a:lumMod val="60000"/>
                  <a:lumOff val="40000"/>
                </a:srgbClr>
              </a:solidFill>
              <a:effectLst/>
              <a:uLnTx/>
              <a:uFillTx/>
              <a:latin typeface="Ubuntu Medium"/>
              <a:ea typeface="+mn-ea"/>
              <a:cs typeface="+mn-cs"/>
            </a:endParaRPr>
          </a:p>
        </p:txBody>
      </p:sp>
      <p:pic>
        <p:nvPicPr>
          <p:cNvPr id="6" name="Picture 5">
            <a:extLst>
              <a:ext uri="{FF2B5EF4-FFF2-40B4-BE49-F238E27FC236}">
                <a16:creationId xmlns:a16="http://schemas.microsoft.com/office/drawing/2014/main" id="{A216EBE6-FAEA-8092-9325-160D95E35357}"/>
              </a:ext>
            </a:extLst>
          </p:cNvPr>
          <p:cNvPicPr>
            <a:picLocks noGrp="1" noRot="1" noChangeAspect="1" noMove="1" noResize="1" noEditPoints="1" noAdjustHandles="1" noChangeArrowheads="1" noChangeShapeType="1" noCrop="1"/>
          </p:cNvPicPr>
          <p:nvPr/>
        </p:nvPicPr>
        <p:blipFill>
          <a:blip r:embed="rId7">
            <a:extLst>
              <a:ext uri="{BEBA8EAE-BF5A-486C-A8C5-ECC9F3942E4B}">
                <a14:imgProps xmlns:a14="http://schemas.microsoft.com/office/drawing/2010/main">
                  <a14:imgLayer r:embed="rId8">
                    <a14:imgEffect>
                      <a14:backgroundRemoval t="10000" b="90000" l="10000" r="90000">
                        <a14:foregroundMark x1="87037" y1="18026" x2="87037" y2="18026"/>
                      </a14:backgroundRemoval>
                    </a14:imgEffect>
                  </a14:imgLayer>
                </a14:imgProps>
              </a:ext>
            </a:extLst>
          </a:blip>
          <a:stretch>
            <a:fillRect/>
          </a:stretch>
        </p:blipFill>
        <p:spPr>
          <a:xfrm rot="10800000" flipV="1">
            <a:off x="4523141" y="2564717"/>
            <a:ext cx="684440" cy="738308"/>
          </a:xfrm>
          <a:prstGeom prst="rect">
            <a:avLst/>
          </a:prstGeom>
        </p:spPr>
      </p:pic>
      <p:pic>
        <p:nvPicPr>
          <p:cNvPr id="7" name="Picture 6">
            <a:extLst>
              <a:ext uri="{FF2B5EF4-FFF2-40B4-BE49-F238E27FC236}">
                <a16:creationId xmlns:a16="http://schemas.microsoft.com/office/drawing/2014/main" id="{EB58D726-F20C-AD01-4775-F8E2FB74EA03}"/>
              </a:ext>
            </a:extLst>
          </p:cNvPr>
          <p:cNvPicPr>
            <a:picLocks noGrp="1" noRot="1" noChangeAspect="1" noMove="1" noResize="1" noEditPoints="1" noAdjustHandles="1" noChangeArrowheads="1" noChangeShapeType="1" noCrop="1"/>
          </p:cNvPicPr>
          <p:nvPr/>
        </p:nvPicPr>
        <p:blipFill>
          <a:blip r:embed="rId9">
            <a:extLst>
              <a:ext uri="{BEBA8EAE-BF5A-486C-A8C5-ECC9F3942E4B}">
                <a14:imgProps xmlns:a14="http://schemas.microsoft.com/office/drawing/2010/main">
                  <a14:imgLayer r:embed="rId10">
                    <a14:imgEffect>
                      <a14:backgroundRemoval t="3500" b="90000" l="10000" r="90000">
                        <a14:foregroundMark x1="50500" y1="9500" x2="76000" y2="3500"/>
                        <a14:foregroundMark x1="76000" y1="3500" x2="85500" y2="13000"/>
                      </a14:backgroundRemoval>
                    </a14:imgEffect>
                  </a14:imgLayer>
                </a14:imgProps>
              </a:ext>
            </a:extLst>
          </a:blip>
          <a:stretch>
            <a:fillRect/>
          </a:stretch>
        </p:blipFill>
        <p:spPr>
          <a:xfrm>
            <a:off x="4563338" y="4199762"/>
            <a:ext cx="771289" cy="771289"/>
          </a:xfrm>
          <a:prstGeom prst="rect">
            <a:avLst/>
          </a:prstGeom>
        </p:spPr>
      </p:pic>
    </p:spTree>
    <p:extLst>
      <p:ext uri="{BB962C8B-B14F-4D97-AF65-F5344CB8AC3E}">
        <p14:creationId xmlns:p14="http://schemas.microsoft.com/office/powerpoint/2010/main" val="421444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2219-0318-3C63-CB90-F36C66988D41}"/>
              </a:ext>
            </a:extLst>
          </p:cNvPr>
          <p:cNvSpPr>
            <a:spLocks noGrp="1"/>
          </p:cNvSpPr>
          <p:nvPr>
            <p:ph type="ctrTitle"/>
          </p:nvPr>
        </p:nvSpPr>
        <p:spPr>
          <a:xfrm>
            <a:off x="1934633" y="378228"/>
            <a:ext cx="8500533" cy="1257830"/>
          </a:xfrm>
        </p:spPr>
        <p:txBody>
          <a:bodyPr/>
          <a:lstStyle/>
          <a:p>
            <a:r>
              <a:rPr lang="en-IN" b="1" dirty="0"/>
              <a:t>Solutions</a:t>
            </a:r>
            <a:r>
              <a:rPr lang="en-IN" dirty="0"/>
              <a:t> </a:t>
            </a:r>
          </a:p>
        </p:txBody>
      </p:sp>
      <p:sp>
        <p:nvSpPr>
          <p:cNvPr id="3" name="Subtitle 2">
            <a:extLst>
              <a:ext uri="{FF2B5EF4-FFF2-40B4-BE49-F238E27FC236}">
                <a16:creationId xmlns:a16="http://schemas.microsoft.com/office/drawing/2014/main" id="{0A63FFA0-3652-7CA9-2775-F74BD78A8040}"/>
              </a:ext>
            </a:extLst>
          </p:cNvPr>
          <p:cNvSpPr>
            <a:spLocks noGrp="1"/>
          </p:cNvSpPr>
          <p:nvPr>
            <p:ph type="subTitle" idx="1"/>
          </p:nvPr>
        </p:nvSpPr>
        <p:spPr>
          <a:xfrm>
            <a:off x="1083733" y="2032000"/>
            <a:ext cx="10202334" cy="4267200"/>
          </a:xfrm>
        </p:spPr>
        <p:txBody>
          <a:bodyPr>
            <a:normAutofit/>
          </a:bodyPr>
          <a:lstStyle/>
          <a:p>
            <a:pPr algn="l"/>
            <a:r>
              <a:rPr lang="en-IN" dirty="0">
                <a:solidFill>
                  <a:schemeClr val="bg1"/>
                </a:solidFill>
              </a:rPr>
              <a:t>Compliance and Licencing Issue:</a:t>
            </a:r>
          </a:p>
          <a:p>
            <a:pPr marL="800100" lvl="1" indent="-342900" algn="l">
              <a:buFont typeface="Courier New" panose="02070309020205020404" pitchFamily="49" charset="0"/>
              <a:buChar char="o"/>
            </a:pPr>
            <a:r>
              <a:rPr lang="en-IN" b="1" dirty="0">
                <a:solidFill>
                  <a:schemeClr val="bg1"/>
                </a:solidFill>
              </a:rPr>
              <a:t> Review and Understand Licensing</a:t>
            </a:r>
            <a:r>
              <a:rPr lang="en-IN" dirty="0">
                <a:solidFill>
                  <a:schemeClr val="bg1"/>
                </a:solidFill>
              </a:rPr>
              <a:t>: When using Copilot, it's essential to review and understand the licensing requirements of the generated code. Ensure that the code snippets align with the project's licensing policies and any third-party dependencies. Verify that you have the necessary rights and permissions to use the generated code in your specific project..</a:t>
            </a:r>
          </a:p>
          <a:p>
            <a:pPr marL="800100" lvl="1" indent="-342900" algn="l">
              <a:buFont typeface="Courier New" panose="02070309020205020404" pitchFamily="49" charset="0"/>
              <a:buChar char="o"/>
            </a:pPr>
            <a:r>
              <a:rPr lang="en-IN" b="1" dirty="0">
                <a:solidFill>
                  <a:schemeClr val="bg1"/>
                </a:solidFill>
              </a:rPr>
              <a:t>Manually Review and Modify Generated Code</a:t>
            </a:r>
            <a:r>
              <a:rPr lang="en-IN" dirty="0">
                <a:solidFill>
                  <a:schemeClr val="bg1"/>
                </a:solidFill>
              </a:rPr>
              <a:t>: Copilot's suggestions should be treated as a starting point rather than a final solution. Developers should manually review and modify the generated code to ensure its correctness, security, and compliance. This review process allows you to validate the licensing and adapt the code to meet your specific requirements</a:t>
            </a:r>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41563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68E7-6DD5-B80B-1D09-9241E290E635}"/>
              </a:ext>
            </a:extLst>
          </p:cNvPr>
          <p:cNvSpPr>
            <a:spLocks noGrp="1"/>
          </p:cNvSpPr>
          <p:nvPr>
            <p:ph type="ctrTitle"/>
          </p:nvPr>
        </p:nvSpPr>
        <p:spPr>
          <a:xfrm>
            <a:off x="254000" y="474132"/>
            <a:ext cx="11015133" cy="1909763"/>
          </a:xfrm>
        </p:spPr>
        <p:txBody>
          <a:bodyPr>
            <a:normAutofit/>
          </a:bodyPr>
          <a:lstStyle/>
          <a:p>
            <a:r>
              <a:rPr lang="en-IN" dirty="0"/>
              <a:t>"</a:t>
            </a:r>
            <a:r>
              <a:rPr lang="en-IN" sz="4000" b="1" dirty="0"/>
              <a:t>GitHub Copilot could not connect to server. Extension activation failed</a:t>
            </a:r>
            <a:r>
              <a:rPr lang="en-IN" dirty="0"/>
              <a:t>"</a:t>
            </a:r>
          </a:p>
        </p:txBody>
      </p:sp>
      <p:sp>
        <p:nvSpPr>
          <p:cNvPr id="3" name="Subtitle 2">
            <a:extLst>
              <a:ext uri="{FF2B5EF4-FFF2-40B4-BE49-F238E27FC236}">
                <a16:creationId xmlns:a16="http://schemas.microsoft.com/office/drawing/2014/main" id="{7FE6DB32-FF61-3946-B412-BF17E3D0F36F}"/>
              </a:ext>
            </a:extLst>
          </p:cNvPr>
          <p:cNvSpPr>
            <a:spLocks noGrp="1"/>
          </p:cNvSpPr>
          <p:nvPr>
            <p:ph type="subTitle" idx="1"/>
          </p:nvPr>
        </p:nvSpPr>
        <p:spPr>
          <a:xfrm>
            <a:off x="1523999" y="2844800"/>
            <a:ext cx="9355667" cy="3022600"/>
          </a:xfrm>
        </p:spPr>
        <p:txBody>
          <a:bodyPr>
            <a:normAutofit/>
          </a:bodyPr>
          <a:lstStyle/>
          <a:p>
            <a:pPr algn="l"/>
            <a:r>
              <a:rPr lang="en-IN" dirty="0"/>
              <a:t>This error indicates that you either do not have a GitHub Copilot subscription, or there was an error connecting to the GitHub API to request a token to use GitHub Copilot.</a:t>
            </a:r>
          </a:p>
          <a:p>
            <a:pPr algn="l"/>
            <a:endParaRPr lang="en-IN" dirty="0"/>
          </a:p>
          <a:p>
            <a:pPr algn="l"/>
            <a:r>
              <a:rPr lang="en-IN" dirty="0"/>
              <a:t>To request another token from api.github.com, try signing in and out of GitHub Copilot from your IDE. Once you've logged out, GitHub Copilot will prompt you to sign back in</a:t>
            </a:r>
          </a:p>
        </p:txBody>
      </p:sp>
    </p:spTree>
    <p:extLst>
      <p:ext uri="{BB962C8B-B14F-4D97-AF65-F5344CB8AC3E}">
        <p14:creationId xmlns:p14="http://schemas.microsoft.com/office/powerpoint/2010/main" val="185416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6E41-D111-DBE8-DF87-EF0925D43971}"/>
              </a:ext>
            </a:extLst>
          </p:cNvPr>
          <p:cNvSpPr>
            <a:spLocks noGrp="1"/>
          </p:cNvSpPr>
          <p:nvPr>
            <p:ph type="ctrTitle"/>
          </p:nvPr>
        </p:nvSpPr>
        <p:spPr>
          <a:xfrm>
            <a:off x="1443318" y="406400"/>
            <a:ext cx="9144000" cy="2387600"/>
          </a:xfrm>
        </p:spPr>
        <p:txBody>
          <a:bodyPr/>
          <a:lstStyle/>
          <a:p>
            <a:r>
              <a:rPr lang="en-IN" dirty="0"/>
              <a:t>Future Goals</a:t>
            </a:r>
          </a:p>
        </p:txBody>
      </p:sp>
      <p:sp>
        <p:nvSpPr>
          <p:cNvPr id="3" name="Subtitle 2">
            <a:extLst>
              <a:ext uri="{FF2B5EF4-FFF2-40B4-BE49-F238E27FC236}">
                <a16:creationId xmlns:a16="http://schemas.microsoft.com/office/drawing/2014/main" id="{AB81FD03-5137-8A32-CE60-D41503B17D7A}"/>
              </a:ext>
            </a:extLst>
          </p:cNvPr>
          <p:cNvSpPr>
            <a:spLocks noGrp="1"/>
          </p:cNvSpPr>
          <p:nvPr>
            <p:ph type="subTitle" idx="1"/>
          </p:nvPr>
        </p:nvSpPr>
        <p:spPr/>
        <p:txBody>
          <a:bodyPr/>
          <a:lstStyle/>
          <a:p>
            <a:pPr marL="342900" indent="-342900">
              <a:buFont typeface="Arial" panose="020B0604020202020204" pitchFamily="34" charset="0"/>
              <a:buChar char="•"/>
            </a:pPr>
            <a:r>
              <a:rPr lang="en-IN" dirty="0"/>
              <a:t>Resolving the compliance and licensing issue.</a:t>
            </a:r>
          </a:p>
          <a:p>
            <a:pPr marL="342900" indent="-342900">
              <a:buFont typeface="Arial" panose="020B0604020202020204" pitchFamily="34" charset="0"/>
              <a:buChar char="•"/>
            </a:pPr>
            <a:r>
              <a:rPr lang="en-IN" dirty="0"/>
              <a:t>Integration of Copilot with Azure </a:t>
            </a:r>
            <a:r>
              <a:rPr lang="en-IN" dirty="0" err="1"/>
              <a:t>Devops</a:t>
            </a:r>
            <a:r>
              <a:rPr lang="en-IN" dirty="0"/>
              <a:t>.</a:t>
            </a:r>
          </a:p>
          <a:p>
            <a:pPr marL="342900" indent="-342900">
              <a:buFont typeface="Arial" panose="020B0604020202020204" pitchFamily="34" charset="0"/>
              <a:buChar char="•"/>
            </a:pPr>
            <a:endParaRPr lang="en-IN" dirty="0"/>
          </a:p>
          <a:p>
            <a:endParaRPr lang="en-IN" dirty="0"/>
          </a:p>
          <a:p>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13484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line on a black background&#10;&#10;Description automatically generated">
            <a:extLst>
              <a:ext uri="{FF2B5EF4-FFF2-40B4-BE49-F238E27FC236}">
                <a16:creationId xmlns:a16="http://schemas.microsoft.com/office/drawing/2014/main" id="{EE8B81E0-C8D1-73D6-175F-AC048F7D97C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7" name="Picture 6" descr="A blue text on a black background&#10;&#10;Description automatically generated">
            <a:extLst>
              <a:ext uri="{FF2B5EF4-FFF2-40B4-BE49-F238E27FC236}">
                <a16:creationId xmlns:a16="http://schemas.microsoft.com/office/drawing/2014/main" id="{6CEF82F5-4D8C-4020-2CCA-ECE968B60A7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43082" y="889459"/>
            <a:ext cx="2261084" cy="507081"/>
          </a:xfrm>
          <a:prstGeom prst="rect">
            <a:avLst/>
          </a:prstGeom>
        </p:spPr>
      </p:pic>
      <p:pic>
        <p:nvPicPr>
          <p:cNvPr id="8" name="Picture 7" descr="facebook">
            <a:hlinkClick r:id="rId4"/>
            <a:extLst>
              <a:ext uri="{FF2B5EF4-FFF2-40B4-BE49-F238E27FC236}">
                <a16:creationId xmlns:a16="http://schemas.microsoft.com/office/drawing/2014/main" id="{2FED739B-80EE-4E82-8682-D9E1F7FAC419}"/>
              </a:ext>
            </a:extLst>
          </p:cNvPr>
          <p:cNvPicPr>
            <a:picLocks noGrp="1" noRot="1" noChangeAspect="1" noMove="1" noResize="1" noEditPoints="1" noAdjustHandles="1" noChangeArrowheads="1" noChangeShapeType="1" noCrop="1"/>
          </p:cNvPicPr>
          <p:nvPr/>
        </p:nvPicPr>
        <p:blipFill>
          <a:blip r:embed="rId5" cstate="print"/>
          <a:srcRect/>
          <a:stretch>
            <a:fillRect/>
          </a:stretch>
        </p:blipFill>
        <p:spPr bwMode="auto">
          <a:xfrm>
            <a:off x="426720" y="4968013"/>
            <a:ext cx="333195" cy="333195"/>
          </a:xfrm>
          <a:prstGeom prst="rect">
            <a:avLst/>
          </a:prstGeom>
          <a:noFill/>
        </p:spPr>
      </p:pic>
      <p:pic>
        <p:nvPicPr>
          <p:cNvPr id="9" name="Picture 2" descr="LinkedIn">
            <a:hlinkClick r:id="rId6"/>
            <a:extLst>
              <a:ext uri="{FF2B5EF4-FFF2-40B4-BE49-F238E27FC236}">
                <a16:creationId xmlns:a16="http://schemas.microsoft.com/office/drawing/2014/main" id="{80558EE0-0C77-5AE4-6CE6-ED3CB780A27D}"/>
              </a:ext>
            </a:extLst>
          </p:cNvPr>
          <p:cNvPicPr>
            <a:picLocks noGrp="1" noRot="1" noChangeAspect="1" noMove="1" noResize="1" noEditPoints="1" noAdjustHandles="1" noChangeArrowheads="1" noChangeShapeType="1" noCrop="1"/>
          </p:cNvPicPr>
          <p:nvPr/>
        </p:nvPicPr>
        <p:blipFill>
          <a:blip r:embed="rId7" cstate="print"/>
          <a:srcRect/>
          <a:stretch>
            <a:fillRect/>
          </a:stretch>
        </p:blipFill>
        <p:spPr bwMode="auto">
          <a:xfrm>
            <a:off x="810097" y="4968013"/>
            <a:ext cx="333195" cy="333195"/>
          </a:xfrm>
          <a:prstGeom prst="rect">
            <a:avLst/>
          </a:prstGeom>
          <a:noFill/>
        </p:spPr>
      </p:pic>
      <p:pic>
        <p:nvPicPr>
          <p:cNvPr id="10" name="Picture 4" descr="SlideShare">
            <a:hlinkClick r:id="rId8"/>
            <a:extLst>
              <a:ext uri="{FF2B5EF4-FFF2-40B4-BE49-F238E27FC236}">
                <a16:creationId xmlns:a16="http://schemas.microsoft.com/office/drawing/2014/main" id="{278E7CD2-DCB0-7D4E-459D-CBCAFB949226}"/>
              </a:ext>
            </a:extLst>
          </p:cNvPr>
          <p:cNvPicPr>
            <a:picLocks noGrp="1" noRot="1" noChangeAspect="1" noMove="1" noResize="1" noEditPoints="1" noAdjustHandles="1" noChangeArrowheads="1" noChangeShapeType="1" noCrop="1"/>
          </p:cNvPicPr>
          <p:nvPr/>
        </p:nvPicPr>
        <p:blipFill>
          <a:blip r:embed="rId9" cstate="print"/>
          <a:srcRect/>
          <a:stretch>
            <a:fillRect/>
          </a:stretch>
        </p:blipFill>
        <p:spPr bwMode="auto">
          <a:xfrm>
            <a:off x="1193474" y="4968013"/>
            <a:ext cx="333195" cy="333195"/>
          </a:xfrm>
          <a:prstGeom prst="rect">
            <a:avLst/>
          </a:prstGeom>
          <a:noFill/>
        </p:spPr>
      </p:pic>
      <p:pic>
        <p:nvPicPr>
          <p:cNvPr id="11" name="Picture 5" descr="Twitter">
            <a:hlinkClick r:id="rId10"/>
            <a:extLst>
              <a:ext uri="{FF2B5EF4-FFF2-40B4-BE49-F238E27FC236}">
                <a16:creationId xmlns:a16="http://schemas.microsoft.com/office/drawing/2014/main" id="{DF459AA7-FCED-611C-6579-33C42F7FF473}"/>
              </a:ext>
            </a:extLst>
          </p:cNvPr>
          <p:cNvPicPr>
            <a:picLocks noGrp="1" noRot="1" noChangeAspect="1" noMove="1" noResize="1" noEditPoints="1" noAdjustHandles="1" noChangeArrowheads="1" noChangeShapeType="1" noCrop="1"/>
          </p:cNvPicPr>
          <p:nvPr/>
        </p:nvPicPr>
        <p:blipFill>
          <a:blip r:embed="rId11" cstate="print"/>
          <a:srcRect/>
          <a:stretch>
            <a:fillRect/>
          </a:stretch>
        </p:blipFill>
        <p:spPr bwMode="auto">
          <a:xfrm>
            <a:off x="1576851" y="4968013"/>
            <a:ext cx="333195" cy="333195"/>
          </a:xfrm>
          <a:prstGeom prst="rect">
            <a:avLst/>
          </a:prstGeom>
          <a:noFill/>
        </p:spPr>
      </p:pic>
      <p:pic>
        <p:nvPicPr>
          <p:cNvPr id="12" name="Picture 6" descr="YouTube">
            <a:hlinkClick r:id="rId12"/>
            <a:extLst>
              <a:ext uri="{FF2B5EF4-FFF2-40B4-BE49-F238E27FC236}">
                <a16:creationId xmlns:a16="http://schemas.microsoft.com/office/drawing/2014/main" id="{9A3F6B39-07F4-34AC-44FD-43A40BFC605B}"/>
              </a:ext>
            </a:extLst>
          </p:cNvPr>
          <p:cNvPicPr>
            <a:picLocks noGrp="1" noRot="1" noChangeAspect="1" noMove="1" noResize="1" noEditPoints="1" noAdjustHandles="1" noChangeArrowheads="1" noChangeShapeType="1" noCrop="1"/>
          </p:cNvPicPr>
          <p:nvPr/>
        </p:nvPicPr>
        <p:blipFill>
          <a:blip r:embed="rId13" cstate="print"/>
          <a:srcRect/>
          <a:stretch>
            <a:fillRect/>
          </a:stretch>
        </p:blipFill>
        <p:spPr bwMode="auto">
          <a:xfrm>
            <a:off x="1960227" y="4968013"/>
            <a:ext cx="333195" cy="333195"/>
          </a:xfrm>
          <a:prstGeom prst="rect">
            <a:avLst/>
          </a:prstGeom>
          <a:noFill/>
        </p:spPr>
      </p:pic>
      <p:sp>
        <p:nvSpPr>
          <p:cNvPr id="13" name="Rectangle 12">
            <a:extLst>
              <a:ext uri="{FF2B5EF4-FFF2-40B4-BE49-F238E27FC236}">
                <a16:creationId xmlns:a16="http://schemas.microsoft.com/office/drawing/2014/main" id="{CB647C21-8884-F71F-0036-0DD62FF76CB0}"/>
              </a:ext>
            </a:extLst>
          </p:cNvPr>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dirty="0">
                <a:solidFill>
                  <a:srgbClr val="FFFFFF"/>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dirty="0">
                <a:solidFill>
                  <a:srgbClr val="FFFFFF"/>
                </a:solidFill>
                <a:latin typeface="Ubuntu" panose="020B0504030602030204" pitchFamily="34" charset="0"/>
                <a:cs typeface="Arial"/>
              </a:rPr>
              <a:t>Copyright © 2023 Capgemini. All rights reserved.</a:t>
            </a:r>
          </a:p>
        </p:txBody>
      </p:sp>
      <p:sp>
        <p:nvSpPr>
          <p:cNvPr id="14" name="TextBox 13">
            <a:extLst>
              <a:ext uri="{FF2B5EF4-FFF2-40B4-BE49-F238E27FC236}">
                <a16:creationId xmlns:a16="http://schemas.microsoft.com/office/drawing/2014/main" id="{A1CF9E15-4192-E6B9-831A-16A5B754FC98}"/>
              </a:ext>
            </a:extLst>
          </p:cNvPr>
          <p:cNvSpPr txBox="1">
            <a:spLocks noGrp="1" noRot="1" noMove="1" noResize="1" noEditPoints="1" noAdjustHandles="1" noChangeArrowheads="1" noChangeShapeType="1"/>
          </p:cNvSpPr>
          <p:nvPr/>
        </p:nvSpPr>
        <p:spPr>
          <a:xfrm>
            <a:off x="6249389" y="1246095"/>
            <a:ext cx="5199529" cy="2508379"/>
          </a:xfrm>
          <a:prstGeom prst="rect">
            <a:avLst/>
          </a:prstGeom>
          <a:noFill/>
        </p:spPr>
        <p:txBody>
          <a:bodyPr wrap="square" rtlCol="0">
            <a:spAutoFit/>
          </a:bodyPr>
          <a:lstStyle/>
          <a:p>
            <a:r>
              <a:rPr lang="en-IN" dirty="0">
                <a:solidFill>
                  <a:schemeClr val="bg1"/>
                </a:solidFill>
              </a:rPr>
              <a:t>About Capgemini</a:t>
            </a:r>
          </a:p>
          <a:p>
            <a:endParaRPr lang="en-IN" b="1" dirty="0">
              <a:solidFill>
                <a:schemeClr val="bg1"/>
              </a:solidFill>
            </a:endParaRPr>
          </a:p>
          <a:p>
            <a:r>
              <a:rPr lang="en-IN" sz="1100" dirty="0">
                <a:solidFill>
                  <a:schemeClr val="bg1"/>
                </a:solidFill>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290,000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p>
          <a:p>
            <a:endParaRPr lang="en-IN" sz="1100" b="1" dirty="0">
              <a:solidFill>
                <a:schemeClr val="bg1"/>
              </a:solidFill>
            </a:endParaRPr>
          </a:p>
          <a:p>
            <a:r>
              <a:rPr lang="en-IN" sz="1100" dirty="0">
                <a:solidFill>
                  <a:schemeClr val="bg1"/>
                </a:solidFill>
              </a:rPr>
              <a:t>Get the Future You Want | </a:t>
            </a:r>
            <a:r>
              <a:rPr lang="en-IN" sz="1100" dirty="0">
                <a:solidFill>
                  <a:srgbClr val="00B0F0"/>
                </a:solidFill>
              </a:rPr>
              <a:t>www.capgemini.com</a:t>
            </a:r>
            <a:endParaRPr lang="en-IN" sz="1100" b="1" dirty="0">
              <a:solidFill>
                <a:srgbClr val="00B0F0"/>
              </a:solidFill>
            </a:endParaRPr>
          </a:p>
        </p:txBody>
      </p:sp>
    </p:spTree>
    <p:extLst>
      <p:ext uri="{BB962C8B-B14F-4D97-AF65-F5344CB8AC3E}">
        <p14:creationId xmlns:p14="http://schemas.microsoft.com/office/powerpoint/2010/main" val="130732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7C4270-EF6B-6E62-7352-9AD761C92935}"/>
              </a:ext>
            </a:extLst>
          </p:cNvPr>
          <p:cNvPicPr>
            <a:picLocks noGrp="1" noRot="1" noChangeAspect="1" noMove="1" noResize="1" noEditPoints="1" noAdjustHandles="1" noChangeArrowheads="1" noChangeShapeType="1" noCrop="1"/>
          </p:cNvPicPr>
          <p:nvPr/>
        </p:nvPicPr>
        <p:blipFill>
          <a:blip r:embed="rId2"/>
          <a:stretch>
            <a:fillRect/>
          </a:stretch>
        </p:blipFill>
        <p:spPr>
          <a:xfrm>
            <a:off x="662869" y="719093"/>
            <a:ext cx="10632346" cy="5419814"/>
          </a:xfrm>
          <a:prstGeom prst="rect">
            <a:avLst/>
          </a:prstGeom>
        </p:spPr>
      </p:pic>
      <p:sp>
        <p:nvSpPr>
          <p:cNvPr id="7" name="Title">
            <a:extLst>
              <a:ext uri="{FF2B5EF4-FFF2-40B4-BE49-F238E27FC236}">
                <a16:creationId xmlns:a16="http://schemas.microsoft.com/office/drawing/2014/main" id="{E14F33D3-D08C-DE7F-5B0E-5415DB312CDB}"/>
              </a:ext>
            </a:extLst>
          </p:cNvPr>
          <p:cNvSpPr txBox="1">
            <a:spLocks/>
          </p:cNvSpPr>
          <p:nvPr/>
        </p:nvSpPr>
        <p:spPr>
          <a:xfrm>
            <a:off x="404813" y="219568"/>
            <a:ext cx="10993290" cy="492443"/>
          </a:xfrm>
          <a:prstGeom prst="rect">
            <a:avLst/>
          </a:prstGeom>
          <a:noFill/>
          <a:ln w="9525" cap="flat" cmpd="sng" algn="ctr">
            <a:solidFill>
              <a:sysClr val="windowText" lastClr="000000"/>
            </a:solidFill>
            <a:prstDash val="solid"/>
            <a:round/>
            <a:headEnd type="none" w="med" len="med"/>
            <a:tailEnd type="none" w="med" len="med"/>
          </a:ln>
          <a:effectLst/>
        </p:spPr>
        <p:txBody>
          <a:bodyPr vert="horz" wrap="square" lIns="0" tIns="0" rIns="0" bIns="0" rtlCol="0"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4000" b="1" i="0" u="none" strike="noStrike" kern="1200" cap="all" spc="0" normalizeH="0" baseline="0" noProof="0">
                <a:ln>
                  <a:noFill/>
                </a:ln>
                <a:solidFill>
                  <a:schemeClr val="accent1">
                    <a:lumMod val="60000"/>
                    <a:lumOff val="40000"/>
                  </a:schemeClr>
                </a:solidFill>
                <a:effectLst/>
                <a:uLnTx/>
                <a:uFillTx/>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4000" b="1" i="0" u="none" strike="noStrike" kern="1200" cap="all" spc="0" normalizeH="0" baseline="0" noProof="0" dirty="0">
                <a:ln>
                  <a:noFill/>
                </a:ln>
                <a:solidFill>
                  <a:srgbClr val="0070AD">
                    <a:lumMod val="60000"/>
                    <a:lumOff val="40000"/>
                  </a:srgbClr>
                </a:solidFill>
                <a:effectLst/>
                <a:uLnTx/>
                <a:uFillTx/>
                <a:latin typeface="Ubuntu"/>
                <a:ea typeface="+mn-ea"/>
                <a:cs typeface="+mn-cs"/>
              </a:rPr>
              <a:t>What is GitHub co-pilot ?</a:t>
            </a:r>
          </a:p>
        </p:txBody>
      </p:sp>
      <p:pic>
        <p:nvPicPr>
          <p:cNvPr id="8" name="Picture 7">
            <a:extLst>
              <a:ext uri="{FF2B5EF4-FFF2-40B4-BE49-F238E27FC236}">
                <a16:creationId xmlns:a16="http://schemas.microsoft.com/office/drawing/2014/main" id="{D44846AB-1EBA-9BC1-AE98-58BB5F166280}"/>
              </a:ext>
            </a:extLst>
          </p:cNvPr>
          <p:cNvPicPr>
            <a:picLocks noGrp="1" noRo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backgroundRemoval t="27744" b="70732" l="35500" r="64833">
                        <a14:foregroundMark x1="46417" y1="29268" x2="50833" y2="27896"/>
                        <a14:foregroundMark x1="50833" y1="27896" x2="55333" y2="29726"/>
                        <a14:foregroundMark x1="52083" y1="29268" x2="52083" y2="29268"/>
                        <a14:foregroundMark x1="38917" y1="48933" x2="37000" y2="55945"/>
                        <a14:foregroundMark x1="37000" y1="55945" x2="42000" y2="58232"/>
                        <a14:foregroundMark x1="38250" y1="46799" x2="35500" y2="54116"/>
                        <a14:foregroundMark x1="35500" y1="54116" x2="38667" y2="60061"/>
                        <a14:foregroundMark x1="38667" y1="60061" x2="40750" y2="59909"/>
                        <a14:foregroundMark x1="42000" y1="67226" x2="48917" y2="70884"/>
                        <a14:foregroundMark x1="48917" y1="70884" x2="59000" y2="65701"/>
                        <a14:foregroundMark x1="59000" y1="65701" x2="60750" y2="61585"/>
                        <a14:foregroundMark x1="51333" y1="70884" x2="57000" y2="68598"/>
                        <a14:foregroundMark x1="57000" y1="68598" x2="59667" y2="62652"/>
                        <a14:foregroundMark x1="63750" y1="50610" x2="64833" y2="59604"/>
                        <a14:foregroundMark x1="64833" y1="59604" x2="63333" y2="61280"/>
                      </a14:backgroundRemoval>
                    </a14:imgEffect>
                  </a14:imgLayer>
                </a14:imgProps>
              </a:ext>
            </a:extLst>
          </a:blip>
          <a:srcRect l="34339" t="25243" r="33568" b="25751"/>
          <a:stretch/>
        </p:blipFill>
        <p:spPr>
          <a:xfrm>
            <a:off x="752141" y="967563"/>
            <a:ext cx="839972" cy="8506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846A4783-A0F6-F47D-F8B6-4BB0FF7856B4}"/>
              </a:ext>
            </a:extLst>
          </p:cNvPr>
          <p:cNvPicPr>
            <a:picLocks noGrp="1" noRot="1" noChangeAspect="1" noMove="1" noResize="1" noEditPoints="1" noAdjustHandles="1" noChangeArrowheads="1" noChangeShapeType="1" noCrop="1"/>
          </p:cNvPicPr>
          <p:nvPr/>
        </p:nvPicPr>
        <p:blipFill>
          <a:blip r:embed="rId5"/>
          <a:stretch>
            <a:fillRect/>
          </a:stretch>
        </p:blipFill>
        <p:spPr>
          <a:xfrm>
            <a:off x="896785" y="1979239"/>
            <a:ext cx="1511939" cy="1786283"/>
          </a:xfrm>
          <a:prstGeom prst="rect">
            <a:avLst/>
          </a:prstGeom>
        </p:spPr>
      </p:pic>
      <p:pic>
        <p:nvPicPr>
          <p:cNvPr id="10" name="Picture 9">
            <a:extLst>
              <a:ext uri="{FF2B5EF4-FFF2-40B4-BE49-F238E27FC236}">
                <a16:creationId xmlns:a16="http://schemas.microsoft.com/office/drawing/2014/main" id="{4D170FE0-64CB-5377-C87C-494189B158F7}"/>
              </a:ext>
            </a:extLst>
          </p:cNvPr>
          <p:cNvPicPr>
            <a:picLocks noGrp="1" noRot="1" noChangeAspect="1" noMove="1" noResize="1" noEditPoints="1" noAdjustHandles="1" noChangeArrowheads="1" noChangeShapeType="1" noCrop="1"/>
          </p:cNvPicPr>
          <p:nvPr/>
        </p:nvPicPr>
        <p:blipFill>
          <a:blip r:embed="rId5"/>
          <a:stretch>
            <a:fillRect/>
          </a:stretch>
        </p:blipFill>
        <p:spPr>
          <a:xfrm>
            <a:off x="1059817" y="2949800"/>
            <a:ext cx="1511939" cy="1786283"/>
          </a:xfrm>
          <a:prstGeom prst="rect">
            <a:avLst/>
          </a:prstGeom>
        </p:spPr>
      </p:pic>
      <p:pic>
        <p:nvPicPr>
          <p:cNvPr id="11" name="Picture 10">
            <a:extLst>
              <a:ext uri="{FF2B5EF4-FFF2-40B4-BE49-F238E27FC236}">
                <a16:creationId xmlns:a16="http://schemas.microsoft.com/office/drawing/2014/main" id="{D1332CA1-6B6F-B7BF-E83E-150222747906}"/>
              </a:ext>
            </a:extLst>
          </p:cNvPr>
          <p:cNvPicPr>
            <a:picLocks noGrp="1" noRot="1" noChangeAspect="1" noMove="1" noResize="1" noEditPoints="1" noAdjustHandles="1" noChangeArrowheads="1" noChangeShapeType="1" noCrop="1"/>
          </p:cNvPicPr>
          <p:nvPr/>
        </p:nvPicPr>
        <p:blipFill>
          <a:blip r:embed="rId5"/>
          <a:stretch>
            <a:fillRect/>
          </a:stretch>
        </p:blipFill>
        <p:spPr>
          <a:xfrm>
            <a:off x="896785" y="3944763"/>
            <a:ext cx="1511939" cy="1786283"/>
          </a:xfrm>
          <a:prstGeom prst="rect">
            <a:avLst/>
          </a:prstGeom>
        </p:spPr>
      </p:pic>
      <p:pic>
        <p:nvPicPr>
          <p:cNvPr id="12" name="Picture 11">
            <a:extLst>
              <a:ext uri="{FF2B5EF4-FFF2-40B4-BE49-F238E27FC236}">
                <a16:creationId xmlns:a16="http://schemas.microsoft.com/office/drawing/2014/main" id="{1C2FA8F2-8F43-63DF-3B5D-C0A21D0A833C}"/>
              </a:ext>
            </a:extLst>
          </p:cNvPr>
          <p:cNvPicPr>
            <a:picLocks noGrp="1" noRot="1" noChangeAspect="1" noMove="1" noResize="1" noEditPoints="1" noAdjustHandles="1" noChangeArrowheads="1" noChangeShapeType="1" noCrop="1"/>
          </p:cNvPicPr>
          <p:nvPr/>
        </p:nvPicPr>
        <p:blipFill>
          <a:blip r:embed="rId5"/>
          <a:stretch>
            <a:fillRect/>
          </a:stretch>
        </p:blipFill>
        <p:spPr>
          <a:xfrm>
            <a:off x="416157" y="4997295"/>
            <a:ext cx="1511939" cy="1786283"/>
          </a:xfrm>
          <a:prstGeom prst="rect">
            <a:avLst/>
          </a:prstGeom>
        </p:spPr>
      </p:pic>
    </p:spTree>
    <p:extLst>
      <p:ext uri="{BB962C8B-B14F-4D97-AF65-F5344CB8AC3E}">
        <p14:creationId xmlns:p14="http://schemas.microsoft.com/office/powerpoint/2010/main" val="291440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FA09EC-1B6C-720F-0524-D59C791F7DB7}"/>
              </a:ext>
            </a:extLst>
          </p:cNvPr>
          <p:cNvSpPr txBox="1">
            <a:spLocks/>
          </p:cNvSpPr>
          <p:nvPr/>
        </p:nvSpPr>
        <p:spPr>
          <a:xfrm>
            <a:off x="282000" y="1246592"/>
            <a:ext cx="11627999" cy="501675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buFont typeface="Courier New" panose="02070309020205020404" pitchFamily="49" charset="0"/>
              <a:buChar char="o"/>
            </a:pPr>
            <a:r>
              <a:rPr lang="en-IN" sz="2000" dirty="0">
                <a:solidFill>
                  <a:schemeClr val="bg1"/>
                </a:solidFill>
              </a:rPr>
              <a:t>GitHub Copilot uses a combination of deep learning models and natural language processing to understand the context of the code being written. </a:t>
            </a:r>
          </a:p>
          <a:p>
            <a:pPr marL="342900" indent="-342900">
              <a:buFont typeface="Courier New" panose="02070309020205020404" pitchFamily="49" charset="0"/>
              <a:buChar char="o"/>
            </a:pPr>
            <a:r>
              <a:rPr lang="en-IN" sz="2000" dirty="0">
                <a:solidFill>
                  <a:schemeClr val="bg1"/>
                </a:solidFill>
              </a:rPr>
              <a:t>It analyses the code in real-time and suggests relevant code snippets based on current context. Copilot is built on top of OpenAI's GPT-3 and has access to a massive database of publicly available code that has been combined into a single knowledge base.</a:t>
            </a:r>
          </a:p>
          <a:p>
            <a:pPr marL="342900" indent="-342900">
              <a:buFont typeface="Courier New" panose="02070309020205020404" pitchFamily="49" charset="0"/>
              <a:buChar char="o"/>
            </a:pPr>
            <a:r>
              <a:rPr lang="en-IN" sz="2000" dirty="0">
                <a:solidFill>
                  <a:schemeClr val="bg1"/>
                </a:solidFill>
              </a:rPr>
              <a:t>The tool is trained on billons of lines of code from open source repositories, which allows it to provide accurate suggestions for a wide range of programming languages and frameworks. </a:t>
            </a:r>
          </a:p>
          <a:p>
            <a:pPr marL="342900" indent="-342900">
              <a:buFont typeface="Courier New" panose="02070309020205020404" pitchFamily="49" charset="0"/>
              <a:buChar char="o"/>
            </a:pPr>
            <a:r>
              <a:rPr lang="en-IN" sz="2000" dirty="0">
                <a:solidFill>
                  <a:schemeClr val="bg1"/>
                </a:solidFill>
              </a:rPr>
              <a:t>Open AI Codex, a machine learning model that translates natural language into code, powers GitHub Copilot to draw context from comments and code to suggest individual lines and whole functions as you type. </a:t>
            </a:r>
          </a:p>
          <a:p>
            <a:pPr marL="342900" indent="-342900">
              <a:buFont typeface="Courier New" panose="02070309020205020404" pitchFamily="49" charset="0"/>
              <a:buChar char="o"/>
            </a:pPr>
            <a:r>
              <a:rPr lang="en-IN" sz="2000" dirty="0">
                <a:solidFill>
                  <a:schemeClr val="bg1"/>
                </a:solidFill>
              </a:rPr>
              <a:t>Codex is a version of GPT-3 (Generative Pre-trained Transformer 3) fine-tuned for programming tasks. Some of our favourite applications, like Duolingo, use GPT-3 for grammar correction.</a:t>
            </a:r>
          </a:p>
          <a:p>
            <a:pPr marL="342900" indent="-342900">
              <a:buFont typeface="Courier New" panose="02070309020205020404" pitchFamily="49" charset="0"/>
              <a:buChar char="o"/>
            </a:pPr>
            <a:r>
              <a:rPr lang="en-IN" sz="2000" dirty="0">
                <a:solidFill>
                  <a:schemeClr val="bg1"/>
                </a:solidFill>
              </a:rPr>
              <a:t>Built from billions of open source code, GitHub Copilot works with popular editors like Visual Studio Code,  Visual Studio, and many others as an extension. </a:t>
            </a:r>
          </a:p>
          <a:p>
            <a:pPr marL="342900" indent="-342900">
              <a:buFont typeface="Courier New" panose="02070309020205020404" pitchFamily="49" charset="0"/>
              <a:buChar char="o"/>
            </a:pPr>
            <a:endParaRPr lang="en-IN" sz="2000" dirty="0">
              <a:solidFill>
                <a:schemeClr val="bg1"/>
              </a:solidFill>
            </a:endParaRPr>
          </a:p>
          <a:p>
            <a:pPr marL="342900" indent="-342900">
              <a:buFont typeface="Courier New" panose="02070309020205020404" pitchFamily="49" charset="0"/>
              <a:buChar char="o"/>
            </a:pPr>
            <a:endParaRPr lang="en-IN" sz="2000" dirty="0">
              <a:solidFill>
                <a:schemeClr val="bg1"/>
              </a:solidFill>
            </a:endParaRPr>
          </a:p>
        </p:txBody>
      </p:sp>
      <p:sp>
        <p:nvSpPr>
          <p:cNvPr id="3" name="TextBox 2">
            <a:extLst>
              <a:ext uri="{FF2B5EF4-FFF2-40B4-BE49-F238E27FC236}">
                <a16:creationId xmlns:a16="http://schemas.microsoft.com/office/drawing/2014/main" id="{4416F116-1A34-CE52-6D25-8965F1A6587D}"/>
              </a:ext>
            </a:extLst>
          </p:cNvPr>
          <p:cNvSpPr txBox="1"/>
          <p:nvPr/>
        </p:nvSpPr>
        <p:spPr>
          <a:xfrm>
            <a:off x="380998" y="92333"/>
            <a:ext cx="8822267" cy="707886"/>
          </a:xfrm>
          <a:prstGeom prst="rect">
            <a:avLst/>
          </a:prstGeom>
          <a:noFill/>
        </p:spPr>
        <p:txBody>
          <a:bodyPr wrap="square" rtlCol="0">
            <a:spAutoFit/>
          </a:bodyPr>
          <a:lstStyle/>
          <a:p>
            <a:r>
              <a:rPr lang="en-IN" sz="4000" b="1" dirty="0">
                <a:solidFill>
                  <a:schemeClr val="bg1"/>
                </a:solidFill>
              </a:rPr>
              <a:t>HOW GITHUB COPILOT WORKS???</a:t>
            </a:r>
          </a:p>
        </p:txBody>
      </p:sp>
    </p:spTree>
    <p:extLst>
      <p:ext uri="{BB962C8B-B14F-4D97-AF65-F5344CB8AC3E}">
        <p14:creationId xmlns:p14="http://schemas.microsoft.com/office/powerpoint/2010/main" val="16041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C948B9-A2FD-ED9E-1A5F-8C2BDD3943F6}"/>
              </a:ext>
            </a:extLst>
          </p:cNvPr>
          <p:cNvPicPr>
            <a:picLocks noGrp="1" noRot="1" noChangeAspect="1" noMove="1" noResize="1" noEditPoints="1" noAdjustHandles="1" noChangeArrowheads="1" noChangeShapeType="1" noCrop="1"/>
          </p:cNvPicPr>
          <p:nvPr/>
        </p:nvPicPr>
        <p:blipFill>
          <a:blip r:embed="rId2">
            <a:alphaModFix/>
          </a:blip>
          <a:stretch>
            <a:fillRect/>
          </a:stretch>
        </p:blipFill>
        <p:spPr>
          <a:xfrm>
            <a:off x="0" y="0"/>
            <a:ext cx="12210403" cy="6857999"/>
          </a:xfrm>
          <a:prstGeom prst="rect">
            <a:avLst/>
          </a:prstGeom>
        </p:spPr>
      </p:pic>
      <p:sp>
        <p:nvSpPr>
          <p:cNvPr id="3" name="Subtitle 2">
            <a:extLst>
              <a:ext uri="{FF2B5EF4-FFF2-40B4-BE49-F238E27FC236}">
                <a16:creationId xmlns:a16="http://schemas.microsoft.com/office/drawing/2014/main" id="{75AE3982-FA42-CE3E-AD36-D646C48D6E14}"/>
              </a:ext>
            </a:extLst>
          </p:cNvPr>
          <p:cNvSpPr>
            <a:spLocks noGrp="1" noRot="1" noMove="1" noResize="1" noEditPoints="1" noAdjustHandles="1" noChangeArrowheads="1" noChangeShapeType="1"/>
          </p:cNvSpPr>
          <p:nvPr>
            <p:ph type="subTitle" idx="1"/>
          </p:nvPr>
        </p:nvSpPr>
        <p:spPr>
          <a:xfrm>
            <a:off x="1626012" y="4814356"/>
            <a:ext cx="8755117" cy="967880"/>
          </a:xfrm>
        </p:spPr>
        <p:txBody>
          <a:bodyPr>
            <a:noAutofit/>
          </a:bodyPr>
          <a:lstStyle/>
          <a:p>
            <a:r>
              <a:rPr lang="en-IN" sz="3200" b="1" dirty="0"/>
              <a:t>GitHub Copilot V/s Chat GPT</a:t>
            </a:r>
          </a:p>
          <a:p>
            <a:endParaRPr lang="en-IN" sz="3200" b="1" dirty="0"/>
          </a:p>
          <a:p>
            <a:r>
              <a:rPr lang="en-IN" sz="3200" b="1" dirty="0"/>
              <a:t>How do they compare???</a:t>
            </a:r>
          </a:p>
        </p:txBody>
      </p:sp>
      <p:pic>
        <p:nvPicPr>
          <p:cNvPr id="8" name="Picture 7" descr="A blue text on a black background&#10;&#10;Description automatically generated with low confidence">
            <a:extLst>
              <a:ext uri="{FF2B5EF4-FFF2-40B4-BE49-F238E27FC236}">
                <a16:creationId xmlns:a16="http://schemas.microsoft.com/office/drawing/2014/main" id="{9BECC66A-98FB-5F12-5CE0-B913C1DEA9B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734682" y="208141"/>
            <a:ext cx="2261084" cy="507081"/>
          </a:xfrm>
          <a:prstGeom prst="rect">
            <a:avLst/>
          </a:prstGeom>
        </p:spPr>
      </p:pic>
    </p:spTree>
    <p:extLst>
      <p:ext uri="{BB962C8B-B14F-4D97-AF65-F5344CB8AC3E}">
        <p14:creationId xmlns:p14="http://schemas.microsoft.com/office/powerpoint/2010/main" val="32548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6" name="Group 15">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4" name="Freeform: Shape 23">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7" name="Group 16">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8" name="Group 17">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2" name="Freeform: Shape 21">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9" name="Group 18">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0" name="Freeform: Shape 19">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4" name="Picture 3">
            <a:extLst>
              <a:ext uri="{FF2B5EF4-FFF2-40B4-BE49-F238E27FC236}">
                <a16:creationId xmlns:a16="http://schemas.microsoft.com/office/drawing/2014/main" id="{0CF6D20C-894A-A712-D46F-F4970C06D09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backgroundRemoval t="10000" b="90000" l="10000" r="90000">
                        <a14:foregroundMark x1="47826" y1="51991" x2="49144" y2="47775"/>
                        <a14:foregroundMark x1="78261" y1="43091" x2="70619" y2="55972"/>
                        <a14:foregroundMark x1="70619" y1="55972" x2="67062" y2="43091"/>
                        <a14:foregroundMark x1="31752" y1="42155" x2="25823" y2="56206"/>
                        <a14:foregroundMark x1="25823" y1="56206" x2="27141" y2="45667"/>
                      </a14:backgroundRemoval>
                    </a14:imgEffect>
                  </a14:imgLayer>
                </a14:imgProps>
              </a:ext>
            </a:extLst>
          </a:blip>
          <a:stretch>
            <a:fillRect/>
          </a:stretch>
        </p:blipFill>
        <p:spPr>
          <a:xfrm>
            <a:off x="-627322" y="2041451"/>
            <a:ext cx="5826641" cy="3211033"/>
          </a:xfrm>
          <a:prstGeom prst="rect">
            <a:avLst/>
          </a:prstGeom>
        </p:spPr>
      </p:pic>
      <p:sp>
        <p:nvSpPr>
          <p:cNvPr id="8" name="TextBox 7">
            <a:extLst>
              <a:ext uri="{FF2B5EF4-FFF2-40B4-BE49-F238E27FC236}">
                <a16:creationId xmlns:a16="http://schemas.microsoft.com/office/drawing/2014/main" id="{21F083F7-0739-C048-D7F1-2765B90FEB3D}"/>
              </a:ext>
            </a:extLst>
          </p:cNvPr>
          <p:cNvSpPr txBox="1">
            <a:spLocks noGrp="1" noRot="1" noMove="1" noResize="1" noEditPoints="1" noAdjustHandles="1" noChangeArrowheads="1" noChangeShapeType="1"/>
          </p:cNvSpPr>
          <p:nvPr/>
        </p:nvSpPr>
        <p:spPr>
          <a:xfrm>
            <a:off x="4710223" y="882501"/>
            <a:ext cx="7304567" cy="5787789"/>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GitHub Copilot and ChatGPT are two generative AI tools that can assist coders in application development.</a:t>
            </a:r>
          </a:p>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Copilot, developed by GitHub and OpenAI, focuses specifically on code completion, providing suggestions for code lines or entire functions directly within integrated development environments (IDEs). It is built on OpenAI's language models.</a:t>
            </a:r>
          </a:p>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ChatGPT, developed by OpenAI and launched in November 2022, is accessed as a separate tool and is better suited to summarizing complex code or for generating a starting template for a specific coding task</a:t>
            </a:r>
          </a:p>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In addition, ChatGPT can provide answers to a broader range of questions outside of typical programming workflows, as it was designed for general language tasks. GitHub Copilot is focused squarely on code completion.</a:t>
            </a:r>
          </a:p>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Copilot users can get help directly within popular tools such as Visual Studio, VS Code,  and JetBrains IDEs. This also enables it to analyze a large context of code without having to cut and paste short snippets into ChatGPT.</a:t>
            </a:r>
          </a:p>
          <a:p>
            <a:pPr marL="285750" indent="-228600">
              <a:lnSpc>
                <a:spcPct val="90000"/>
              </a:lnSpc>
              <a:spcAft>
                <a:spcPts val="600"/>
              </a:spcAft>
              <a:buFont typeface="Arial" panose="020B0604020202020204" pitchFamily="34" charset="0"/>
              <a:buChar char="•"/>
            </a:pPr>
            <a:r>
              <a:rPr lang="en-US" sz="2000" b="1" i="0" dirty="0">
                <a:solidFill>
                  <a:schemeClr val="bg1">
                    <a:alpha val="80000"/>
                  </a:schemeClr>
                </a:solidFill>
                <a:effectLst/>
              </a:rPr>
              <a:t>ChatGPT wins on breadth of features and capabilities, while GitHub Copilot wins on the strength and depth of its programming capabilities</a:t>
            </a:r>
            <a:r>
              <a:rPr lang="en-US" b="1" i="0" dirty="0">
                <a:solidFill>
                  <a:schemeClr val="bg1">
                    <a:alpha val="80000"/>
                  </a:schemeClr>
                </a:solidFill>
                <a:effectLst/>
              </a:rPr>
              <a:t>.</a:t>
            </a:r>
          </a:p>
          <a:p>
            <a:pPr indent="-228600">
              <a:lnSpc>
                <a:spcPct val="90000"/>
              </a:lnSpc>
              <a:spcAft>
                <a:spcPts val="600"/>
              </a:spcAft>
              <a:buFont typeface="Arial" panose="020B0604020202020204" pitchFamily="34" charset="0"/>
              <a:buChar char="•"/>
            </a:pPr>
            <a:endParaRPr lang="en-US" sz="800" b="0" i="0" dirty="0">
              <a:solidFill>
                <a:schemeClr val="bg1">
                  <a:alpha val="80000"/>
                </a:schemeClr>
              </a:solidFill>
              <a:effectLst/>
            </a:endParaRPr>
          </a:p>
        </p:txBody>
      </p:sp>
      <p:pic>
        <p:nvPicPr>
          <p:cNvPr id="6" name="Picture 5" descr="A blue text on a black background&#10;&#10;Description automatically generated with low confidence">
            <a:extLst>
              <a:ext uri="{FF2B5EF4-FFF2-40B4-BE49-F238E27FC236}">
                <a16:creationId xmlns:a16="http://schemas.microsoft.com/office/drawing/2014/main" id="{CD160776-E376-FEAC-D8C7-FB7384C2B11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9845802" y="187710"/>
            <a:ext cx="2261084" cy="507081"/>
          </a:xfrm>
          <a:prstGeom prst="rect">
            <a:avLst/>
          </a:prstGeom>
        </p:spPr>
      </p:pic>
    </p:spTree>
    <p:extLst>
      <p:ext uri="{BB962C8B-B14F-4D97-AF65-F5344CB8AC3E}">
        <p14:creationId xmlns:p14="http://schemas.microsoft.com/office/powerpoint/2010/main" val="363121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172E58-F4B3-3638-730B-8E4C45F902CE}"/>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backgroundRemoval t="1777" b="96701" l="9744" r="89776">
                        <a14:foregroundMark x1="53674" y1="6599" x2="56230" y2="1777"/>
                        <a14:foregroundMark x1="52077" y1="90609" x2="43450" y2="96701"/>
                        <a14:foregroundMark x1="43450" y1="96701" x2="44888" y2="91624"/>
                      </a14:backgroundRemoval>
                    </a14:imgEffect>
                  </a14:imgLayer>
                </a14:imgProps>
              </a:ext>
            </a:extLst>
          </a:blip>
          <a:srcRect l="21987" t="-1660" r="18051"/>
          <a:stretch/>
        </p:blipFill>
        <p:spPr>
          <a:xfrm>
            <a:off x="4251959" y="895108"/>
            <a:ext cx="4727449" cy="5837225"/>
          </a:xfrm>
          <a:prstGeom prst="rect">
            <a:avLst/>
          </a:prstGeom>
        </p:spPr>
      </p:pic>
      <p:pic>
        <p:nvPicPr>
          <p:cNvPr id="6" name="Picture 5">
            <a:extLst>
              <a:ext uri="{FF2B5EF4-FFF2-40B4-BE49-F238E27FC236}">
                <a16:creationId xmlns:a16="http://schemas.microsoft.com/office/drawing/2014/main" id="{5D01DCBA-1B23-DB86-B2BA-A79E71E21754}"/>
              </a:ext>
            </a:extLst>
          </p:cNvPr>
          <p:cNvPicPr>
            <a:picLocks noGrp="1" noRot="1" noChangeAspect="1" noMove="1" noResize="1" noEditPoints="1" noAdjustHandles="1" noChangeArrowheads="1" noChangeShapeType="1" noCrop="1"/>
          </p:cNvPicPr>
          <p:nvPr/>
        </p:nvPicPr>
        <p:blipFill rotWithShape="1">
          <a:blip r:embed="rId4"/>
          <a:srcRect l="-2206" t="9817" r="-3532" b="10503"/>
          <a:stretch/>
        </p:blipFill>
        <p:spPr>
          <a:xfrm>
            <a:off x="210312" y="2276857"/>
            <a:ext cx="4623165" cy="3483864"/>
          </a:xfrm>
          <a:prstGeom prst="rect">
            <a:avLst/>
          </a:prstGeom>
        </p:spPr>
      </p:pic>
      <p:sp>
        <p:nvSpPr>
          <p:cNvPr id="10" name="Rectangle 9">
            <a:extLst>
              <a:ext uri="{FF2B5EF4-FFF2-40B4-BE49-F238E27FC236}">
                <a16:creationId xmlns:a16="http://schemas.microsoft.com/office/drawing/2014/main" id="{518F662A-96E9-03FF-0B3E-1F6EBD56B6B0}"/>
              </a:ext>
            </a:extLst>
          </p:cNvPr>
          <p:cNvSpPr>
            <a:spLocks noGrp="1" noRot="1" noMove="1" noResize="1" noEditPoints="1" noAdjustHandles="1" noChangeArrowheads="1" noChangeShapeType="1"/>
          </p:cNvSpPr>
          <p:nvPr/>
        </p:nvSpPr>
        <p:spPr>
          <a:xfrm>
            <a:off x="24384" y="187326"/>
            <a:ext cx="9667711" cy="769441"/>
          </a:xfrm>
          <a:prstGeom prst="rect">
            <a:avLst/>
          </a:prstGeom>
          <a:noFill/>
        </p:spPr>
        <p:txBody>
          <a:bodyPr wrap="none" lIns="91440" tIns="45720" rIns="91440" bIns="45720">
            <a:spAutoFit/>
          </a:bodyPr>
          <a:lstStyle/>
          <a:p>
            <a:pPr algn="ctr"/>
            <a:r>
              <a:rPr lang="en-IN" sz="4400" b="1" spc="50" dirty="0">
                <a:ln w="0"/>
                <a:solidFill>
                  <a:schemeClr val="accent1">
                    <a:lumMod val="20000"/>
                    <a:lumOff val="80000"/>
                  </a:schemeClr>
                </a:solidFill>
                <a:effectLst>
                  <a:glow rad="139700">
                    <a:schemeClr val="accent3">
                      <a:satMod val="175000"/>
                      <a:alpha val="40000"/>
                    </a:schemeClr>
                  </a:glow>
                  <a:innerShdw blurRad="63500" dist="50800" dir="13500000">
                    <a:srgbClr val="000000">
                      <a:alpha val="50000"/>
                    </a:srgbClr>
                  </a:innerShdw>
                  <a:reflection blurRad="6350" stA="55000" endA="300" endPos="45500" dir="5400000" sy="-100000" algn="bl" rotWithShape="0"/>
                </a:effectLst>
              </a:rPr>
              <a:t>GitHub Copilot vs other AI coding Tools</a:t>
            </a:r>
            <a:endParaRPr lang="en-US" sz="4400" b="1" spc="50" dirty="0">
              <a:ln w="0"/>
              <a:solidFill>
                <a:schemeClr val="accent1">
                  <a:lumMod val="20000"/>
                  <a:lumOff val="80000"/>
                </a:schemeClr>
              </a:solidFill>
              <a:effectLst>
                <a:glow rad="139700">
                  <a:schemeClr val="accent3">
                    <a:satMod val="175000"/>
                    <a:alpha val="40000"/>
                  </a:schemeClr>
                </a:glow>
                <a:innerShdw blurRad="63500" dist="50800" dir="13500000">
                  <a:srgbClr val="000000">
                    <a:alpha val="50000"/>
                  </a:srgbClr>
                </a:innerShdw>
                <a:reflection blurRad="6350" stA="55000" endA="300" endPos="45500" dir="5400000" sy="-100000" algn="bl" rotWithShape="0"/>
              </a:effectLst>
            </a:endParaRPr>
          </a:p>
        </p:txBody>
      </p:sp>
      <p:pic>
        <p:nvPicPr>
          <p:cNvPr id="14" name="Picture 13">
            <a:extLst>
              <a:ext uri="{FF2B5EF4-FFF2-40B4-BE49-F238E27FC236}">
                <a16:creationId xmlns:a16="http://schemas.microsoft.com/office/drawing/2014/main" id="{C2F613FE-77AB-81FC-01BE-0BE68E00192E}"/>
              </a:ext>
            </a:extLst>
          </p:cNvPr>
          <p:cNvPicPr>
            <a:picLocks noGrp="1" noRot="1" noChangeAspect="1" noMove="1" noResize="1" noEditPoints="1" noAdjustHandles="1" noChangeArrowheads="1" noChangeShapeType="1" noCrop="1"/>
          </p:cNvPicPr>
          <p:nvPr/>
        </p:nvPicPr>
        <p:blipFill>
          <a:blip r:embed="rId5"/>
          <a:stretch>
            <a:fillRect/>
          </a:stretch>
        </p:blipFill>
        <p:spPr>
          <a:xfrm rot="399260">
            <a:off x="8144282" y="1538668"/>
            <a:ext cx="3095625" cy="1476375"/>
          </a:xfrm>
          <a:prstGeom prst="rect">
            <a:avLst/>
          </a:prstGeom>
        </p:spPr>
      </p:pic>
      <p:pic>
        <p:nvPicPr>
          <p:cNvPr id="15" name="Picture 14">
            <a:extLst>
              <a:ext uri="{FF2B5EF4-FFF2-40B4-BE49-F238E27FC236}">
                <a16:creationId xmlns:a16="http://schemas.microsoft.com/office/drawing/2014/main" id="{FA11C61C-43CD-865B-600B-F4BD983112FE}"/>
              </a:ext>
            </a:extLst>
          </p:cNvPr>
          <p:cNvPicPr>
            <a:picLocks noGrp="1" noRot="1" noChangeAspect="1" noMove="1" noResize="1" noEditPoints="1" noAdjustHandles="1" noChangeArrowheads="1" noChangeShapeType="1" noCrop="1"/>
          </p:cNvPicPr>
          <p:nvPr/>
        </p:nvPicPr>
        <p:blipFill>
          <a:blip r:embed="rId6"/>
          <a:stretch>
            <a:fillRect/>
          </a:stretch>
        </p:blipFill>
        <p:spPr>
          <a:xfrm rot="21158358">
            <a:off x="8079226" y="3995355"/>
            <a:ext cx="2934120" cy="1533314"/>
          </a:xfrm>
          <a:prstGeom prst="rect">
            <a:avLst/>
          </a:prstGeom>
        </p:spPr>
      </p:pic>
    </p:spTree>
    <p:extLst>
      <p:ext uri="{BB962C8B-B14F-4D97-AF65-F5344CB8AC3E}">
        <p14:creationId xmlns:p14="http://schemas.microsoft.com/office/powerpoint/2010/main" val="27721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abnine! a GitHub Copilot's Serious competitor! - DEV Community">
            <a:extLst>
              <a:ext uri="{FF2B5EF4-FFF2-40B4-BE49-F238E27FC236}">
                <a16:creationId xmlns:a16="http://schemas.microsoft.com/office/drawing/2014/main" id="{05E15B5C-BE5F-F5DE-4D13-4FA9724F7186}"/>
              </a:ext>
            </a:extLst>
          </p:cNvPr>
          <p:cNvPicPr>
            <a:picLocks noChangeAspect="1" noChangeArrowheads="1"/>
          </p:cNvPicPr>
          <p:nvPr/>
        </p:nvPicPr>
        <p:blipFill rotWithShape="1">
          <a:blip r:embed="rId2">
            <a:alphaModFix amt="85000"/>
            <a:extLst>
              <a:ext uri="{BEBA8EAE-BF5A-486C-A8C5-ECC9F3942E4B}">
                <a14:imgProps xmlns:a14="http://schemas.microsoft.com/office/drawing/2010/main">
                  <a14:imgLayer r:embed="rId3">
                    <a14:imgEffect>
                      <a14:backgroundRemoval t="18778" b="92111" l="6375" r="95813">
                        <a14:foregroundMark x1="6375" y1="20111" x2="8000" y2="81778"/>
                        <a14:foregroundMark x1="40688" y1="46889" x2="47875" y2="40667"/>
                        <a14:foregroundMark x1="47875" y1="40667" x2="47875" y2="40667"/>
                        <a14:foregroundMark x1="60750" y1="42111" x2="58688" y2="55778"/>
                        <a14:foregroundMark x1="58688" y1="55778" x2="52875" y2="59222"/>
                        <a14:foregroundMark x1="59313" y1="19222" x2="60438" y2="43000"/>
                        <a14:foregroundMark x1="59000" y1="19889" x2="88063" y2="15778"/>
                        <a14:foregroundMark x1="88063" y1="15778" x2="93625" y2="33111"/>
                        <a14:foregroundMark x1="93625" y1="33111" x2="90000" y2="71556"/>
                        <a14:foregroundMark x1="90000" y1="71556" x2="77500" y2="80000"/>
                        <a14:foregroundMark x1="77500" y1="80000" x2="62625" y2="77000"/>
                        <a14:foregroundMark x1="62625" y1="77000" x2="57938" y2="65333"/>
                        <a14:foregroundMark x1="57938" y1="65333" x2="58438" y2="61778"/>
                        <a14:foregroundMark x1="78000" y1="69444" x2="69875" y2="66333"/>
                        <a14:foregroundMark x1="69875" y1="66333" x2="62375" y2="47556"/>
                        <a14:foregroundMark x1="62375" y1="47556" x2="63313" y2="30778"/>
                        <a14:foregroundMark x1="63313" y1="30778" x2="84125" y2="19333"/>
                        <a14:foregroundMark x1="84125" y1="19333" x2="95125" y2="24667"/>
                        <a14:foregroundMark x1="95125" y1="24667" x2="89375" y2="64667"/>
                        <a14:foregroundMark x1="89375" y1="64667" x2="77375" y2="78667"/>
                        <a14:foregroundMark x1="77375" y1="78667" x2="71375" y2="69000"/>
                        <a14:foregroundMark x1="71375" y1="69000" x2="71375" y2="65111"/>
                        <a14:foregroundMark x1="59500" y1="19000" x2="60000" y2="34000"/>
                        <a14:foregroundMark x1="60000" y1="34000" x2="74125" y2="19222"/>
                        <a14:foregroundMark x1="74125" y1="19222" x2="87000" y2="18667"/>
                        <a14:foregroundMark x1="87000" y1="18667" x2="95813" y2="32444"/>
                        <a14:foregroundMark x1="95813" y1="32444" x2="93688" y2="73000"/>
                        <a14:foregroundMark x1="93688" y1="73000" x2="80000" y2="84444"/>
                        <a14:foregroundMark x1="80000" y1="84444" x2="59750" y2="82889"/>
                        <a14:foregroundMark x1="59750" y1="82889" x2="60063" y2="64333"/>
                        <a14:foregroundMark x1="60063" y1="64333" x2="59188" y2="61556"/>
                        <a14:foregroundMark x1="5313" y1="91778" x2="25875" y2="91444"/>
                        <a14:foregroundMark x1="25875" y1="91444" x2="36063" y2="91889"/>
                        <a14:foregroundMark x1="36063" y1="91889" x2="41000" y2="91778"/>
                        <a14:foregroundMark x1="73500" y1="44222" x2="80688" y2="37444"/>
                        <a14:foregroundMark x1="77125" y1="28111" x2="64688" y2="44667"/>
                        <a14:foregroundMark x1="64688" y1="44667" x2="68563" y2="58556"/>
                        <a14:foregroundMark x1="68563" y1="58556" x2="79250" y2="66222"/>
                        <a14:foregroundMark x1="79250" y1="66222" x2="86063" y2="56556"/>
                        <a14:foregroundMark x1="86063" y1="56556" x2="87000" y2="41000"/>
                        <a14:foregroundMark x1="87000" y1="41000" x2="79500" y2="28667"/>
                        <a14:foregroundMark x1="79500" y1="28667" x2="76375" y2="28111"/>
                        <a14:foregroundMark x1="78750" y1="40667" x2="69313" y2="43667"/>
                        <a14:foregroundMark x1="69313" y1="43667" x2="63813" y2="56333"/>
                        <a14:foregroundMark x1="63813" y1="56333" x2="76063" y2="59444"/>
                        <a14:foregroundMark x1="76063" y1="59444" x2="77500" y2="38000"/>
                        <a14:foregroundMark x1="77500" y1="38000" x2="77500" y2="38000"/>
                        <a14:foregroundMark x1="68500" y1="91778" x2="91813" y2="92111"/>
                      </a14:backgroundRemoval>
                    </a14:imgEffect>
                  </a14:imgLayer>
                </a14:imgProps>
              </a:ext>
              <a:ext uri="{28A0092B-C50C-407E-A947-70E740481C1C}">
                <a14:useLocalDpi xmlns:a14="http://schemas.microsoft.com/office/drawing/2010/main" val="0"/>
              </a:ext>
            </a:extLst>
          </a:blip>
          <a:srcRect t="9862"/>
          <a:stretch/>
        </p:blipFill>
        <p:spPr bwMode="auto">
          <a:xfrm>
            <a:off x="6480286" y="1977657"/>
            <a:ext cx="5922066" cy="326419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3B9B2C08-B605-F84A-49F5-A783C292E754}"/>
              </a:ext>
            </a:extLst>
          </p:cNvPr>
          <p:cNvSpPr>
            <a:spLocks noGrp="1"/>
          </p:cNvSpPr>
          <p:nvPr>
            <p:ph type="subTitle" idx="1"/>
          </p:nvPr>
        </p:nvSpPr>
        <p:spPr>
          <a:xfrm>
            <a:off x="393405" y="138224"/>
            <a:ext cx="6432697" cy="6533510"/>
          </a:xfrm>
        </p:spPr>
        <p:txBody>
          <a:bodyPr>
            <a:normAutofit/>
          </a:bodyPr>
          <a:lstStyle/>
          <a:p>
            <a:pPr marL="342900" indent="-342900" algn="l">
              <a:buFont typeface="Wingdings" panose="05000000000000000000" pitchFamily="2" charset="2"/>
              <a:buChar char="v"/>
            </a:pPr>
            <a:r>
              <a:rPr lang="en-IN" b="1" dirty="0">
                <a:solidFill>
                  <a:schemeClr val="bg1"/>
                </a:solidFill>
              </a:rPr>
              <a:t>If you’re in search of a code completion tool that provides maximum flexibility, Tabnine is another option to consider. Similar to GitHub Copilot, Tabnine utilizes advanced machine-learning models. </a:t>
            </a:r>
          </a:p>
          <a:p>
            <a:pPr marL="342900" indent="-342900" algn="l">
              <a:buFont typeface="Wingdings" panose="05000000000000000000" pitchFamily="2" charset="2"/>
              <a:buChar char="v"/>
            </a:pPr>
            <a:r>
              <a:rPr lang="en-IN" b="1" i="0" dirty="0">
                <a:solidFill>
                  <a:schemeClr val="bg1"/>
                </a:solidFill>
                <a:effectLst/>
                <a:latin typeface="source-serif-pro"/>
              </a:rPr>
              <a:t>Both can enhance your software development process by reducing production errors and improving efficiency. Whole-line and full-function code completions are available on both platforms.</a:t>
            </a:r>
          </a:p>
          <a:p>
            <a:pPr marL="342900" indent="-342900" algn="l">
              <a:buFont typeface="Wingdings" panose="05000000000000000000" pitchFamily="2" charset="2"/>
              <a:buChar char="v"/>
            </a:pPr>
            <a:r>
              <a:rPr lang="en-IN" b="1" i="0" dirty="0">
                <a:solidFill>
                  <a:schemeClr val="bg1"/>
                </a:solidFill>
                <a:effectLst/>
                <a:latin typeface="source-serif-pro"/>
              </a:rPr>
              <a:t>Copilot supports cloud mode and offline mode; Tabnine is the only platform that supports offline mode, which allows AI to be run locally without transferring code over a network.</a:t>
            </a:r>
          </a:p>
          <a:p>
            <a:pPr marL="342900" indent="-342900" algn="l">
              <a:buFont typeface="Wingdings" panose="05000000000000000000" pitchFamily="2" charset="2"/>
              <a:buChar char="v"/>
            </a:pPr>
            <a:r>
              <a:rPr lang="en-IN" b="1" i="0" dirty="0">
                <a:solidFill>
                  <a:schemeClr val="bg1"/>
                </a:solidFill>
                <a:effectLst/>
                <a:latin typeface="source-serif-pro"/>
              </a:rPr>
              <a:t>Tabnine offers a free and paid plan, whereas Copilot only offers a paid subscription.</a:t>
            </a:r>
          </a:p>
          <a:p>
            <a:pPr marL="342900" indent="-342900" algn="l">
              <a:buFont typeface="Wingdings" panose="05000000000000000000" pitchFamily="2" charset="2"/>
              <a:buChar char="v"/>
            </a:pPr>
            <a:endParaRPr lang="en-IN" dirty="0">
              <a:solidFill>
                <a:schemeClr val="bg1"/>
              </a:solidFill>
            </a:endParaRPr>
          </a:p>
        </p:txBody>
      </p:sp>
    </p:spTree>
    <p:extLst>
      <p:ext uri="{BB962C8B-B14F-4D97-AF65-F5344CB8AC3E}">
        <p14:creationId xmlns:p14="http://schemas.microsoft.com/office/powerpoint/2010/main" val="107958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69" name="Picture 217" descr="Codeium vs Github Copilot | Codeium · Free AI Code Completion &amp; Chat">
            <a:extLst>
              <a:ext uri="{FF2B5EF4-FFF2-40B4-BE49-F238E27FC236}">
                <a16:creationId xmlns:a16="http://schemas.microsoft.com/office/drawing/2014/main" id="{BA09ADD0-AD51-1783-850E-1209C227C8AB}"/>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6525" r="13475"/>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4CA88F-022B-867A-1A97-82166A9576C8}"/>
              </a:ext>
            </a:extLst>
          </p:cNvPr>
          <p:cNvSpPr>
            <a:spLocks noGrp="1"/>
          </p:cNvSpPr>
          <p:nvPr>
            <p:ph type="ctrTitle"/>
          </p:nvPr>
        </p:nvSpPr>
        <p:spPr>
          <a:xfrm>
            <a:off x="92148" y="591345"/>
            <a:ext cx="3200400" cy="5585619"/>
          </a:xfrm>
        </p:spPr>
        <p:txBody>
          <a:bodyPr vert="horz" lIns="91440" tIns="45720" rIns="91440" bIns="45720" rtlCol="0" anchor="ctr">
            <a:normAutofit/>
          </a:bodyPr>
          <a:lstStyle/>
          <a:p>
            <a:r>
              <a:rPr lang="en-US" sz="4800" b="1" dirty="0">
                <a:solidFill>
                  <a:srgbClr val="FFFFFF"/>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CODEIUM</a:t>
            </a:r>
            <a:br>
              <a:rPr lang="en-US" sz="4800" b="1" dirty="0">
                <a:solidFill>
                  <a:srgbClr val="FFFFFF"/>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4800" b="1" dirty="0">
                <a:solidFill>
                  <a:srgbClr val="FFFFFF"/>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v/s</a:t>
            </a:r>
            <a:br>
              <a:rPr lang="en-US" sz="4800" b="1" dirty="0">
                <a:solidFill>
                  <a:srgbClr val="FFFFFF"/>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4800" b="1" dirty="0">
                <a:solidFill>
                  <a:srgbClr val="FFFFFF"/>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GITHUB COPILOT</a:t>
            </a:r>
          </a:p>
        </p:txBody>
      </p:sp>
      <p:sp>
        <p:nvSpPr>
          <p:cNvPr id="2300" name="Arc 22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DB7D8A88-2D36-3318-405E-3A22630B7BF9}"/>
              </a:ext>
            </a:extLst>
          </p:cNvPr>
          <p:cNvSpPr>
            <a:spLocks noGrp="1"/>
          </p:cNvSpPr>
          <p:nvPr>
            <p:ph type="subTitle" idx="1"/>
          </p:nvPr>
        </p:nvSpPr>
        <p:spPr>
          <a:xfrm>
            <a:off x="3030280" y="681036"/>
            <a:ext cx="9069572" cy="5857875"/>
          </a:xfrm>
        </p:spPr>
        <p:txBody>
          <a:bodyPr vert="horz" lIns="91440" tIns="45720" rIns="91440" bIns="45720" rtlCol="0" anchor="ctr">
            <a:noAutofit/>
          </a:bodyPr>
          <a:lstStyle/>
          <a:p>
            <a:pPr marL="342900" indent="-228600" algn="l">
              <a:buFont typeface="Arial" panose="020B0604020202020204" pitchFamily="34" charset="0"/>
              <a:buChar char="•"/>
            </a:pPr>
            <a:r>
              <a:rPr lang="en-US" sz="2000" b="1" dirty="0">
                <a:solidFill>
                  <a:srgbClr val="FFFFFF"/>
                </a:solidFill>
              </a:rPr>
              <a:t>Codeium is an AI coding assistant designed to boost developers' productivity by providing code generation and navigation tools. Its primary features, Autocomplete and Search, streamline the coding process and simplify complex tasks, allowing programmers to code much more efficiently.</a:t>
            </a:r>
          </a:p>
          <a:p>
            <a:pPr marL="342900" indent="-228600" algn="l">
              <a:buFont typeface="Arial" panose="020B0604020202020204" pitchFamily="34" charset="0"/>
              <a:buChar char="•"/>
            </a:pPr>
            <a:r>
              <a:rPr lang="en-US" sz="2000" b="1" dirty="0">
                <a:solidFill>
                  <a:srgbClr val="FFFFFF"/>
                </a:solidFill>
              </a:rPr>
              <a:t>This approach to code navigation lets you quickly find relevant code snippets, making it easier to track down specific functions or implementations. With Codeium's Search feature, you can spend less time searching and more time focusing on the critical aspects of your project.</a:t>
            </a:r>
          </a:p>
          <a:p>
            <a:pPr marL="342900" indent="-228600" algn="l">
              <a:buFont typeface="Arial" panose="020B0604020202020204" pitchFamily="34" charset="0"/>
              <a:buChar char="•"/>
            </a:pPr>
            <a:r>
              <a:rPr lang="en-US" sz="2000" b="1" dirty="0">
                <a:solidFill>
                  <a:srgbClr val="FFFFFF"/>
                </a:solidFill>
              </a:rPr>
              <a:t>Codeium Chat is an impressive feature that allows you to have conversations with a chatbot inside your IDE. It offers interactions like ChatGPT while providing smart suggestions for everyday tasks like adding documentation or refactoring code.</a:t>
            </a:r>
          </a:p>
          <a:p>
            <a:pPr marL="342900" indent="-228600" algn="l">
              <a:buFont typeface="Arial" panose="020B0604020202020204" pitchFamily="34" charset="0"/>
              <a:buChar char="•"/>
            </a:pPr>
            <a:r>
              <a:rPr lang="en-US" sz="2000" b="1" dirty="0">
                <a:solidFill>
                  <a:srgbClr val="FFFFFF"/>
                </a:solidFill>
              </a:rPr>
              <a:t>Currently there is no Chat option available in Copilot.</a:t>
            </a:r>
          </a:p>
          <a:p>
            <a:pPr marL="342900" indent="-228600" algn="l">
              <a:buFont typeface="Arial" panose="020B0604020202020204" pitchFamily="34" charset="0"/>
              <a:buChar char="•"/>
            </a:pPr>
            <a:r>
              <a:rPr lang="en-US" sz="2000" b="1" dirty="0">
                <a:solidFill>
                  <a:srgbClr val="FFFFFF"/>
                </a:solidFill>
              </a:rPr>
              <a:t>Codeium is free for individual developers , where as Copilot only offers a paid  subscription.</a:t>
            </a:r>
          </a:p>
        </p:txBody>
      </p:sp>
      <p:pic>
        <p:nvPicPr>
          <p:cNvPr id="2271" name="Picture 2270" descr="A blue drop of water&#10;&#10;Description automatically generated with low confidence">
            <a:extLst>
              <a:ext uri="{FF2B5EF4-FFF2-40B4-BE49-F238E27FC236}">
                <a16:creationId xmlns:a16="http://schemas.microsoft.com/office/drawing/2014/main" id="{7D6F4F86-22AE-D039-8552-6662BB1C2489}"/>
              </a:ext>
            </a:extLst>
          </p:cNvPr>
          <p:cNvPicPr>
            <a:picLocks noGrp="1" noRot="1" noChangeAspect="1" noMove="1" noResize="1" noEditPoints="1" noAdjustHandles="1" noChangeArrowheads="1" noChangeShapeType="1" noCrop="1"/>
          </p:cNvPicPr>
          <p:nvPr/>
        </p:nvPicPr>
        <p:blipFill>
          <a:blip r:embed="rId3">
            <a:alphaModFix amt="70000"/>
            <a:extLst>
              <a:ext uri="{28A0092B-C50C-407E-A947-70E740481C1C}">
                <a14:useLocalDpi xmlns:a14="http://schemas.microsoft.com/office/drawing/2010/main" val="0"/>
              </a:ext>
            </a:extLst>
          </a:blip>
          <a:stretch>
            <a:fillRect/>
          </a:stretch>
        </p:blipFill>
        <p:spPr>
          <a:xfrm>
            <a:off x="11564383" y="98820"/>
            <a:ext cx="418411" cy="387931"/>
          </a:xfrm>
          <a:prstGeom prst="rect">
            <a:avLst/>
          </a:prstGeom>
        </p:spPr>
      </p:pic>
    </p:spTree>
    <p:extLst>
      <p:ext uri="{BB962C8B-B14F-4D97-AF65-F5344CB8AC3E}">
        <p14:creationId xmlns:p14="http://schemas.microsoft.com/office/powerpoint/2010/main" val="1230500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2455</TotalTime>
  <Words>1735</Words>
  <Application>Microsoft Office PowerPoint</Application>
  <PresentationFormat>Widescreen</PresentationFormat>
  <Paragraphs>106</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Cascadia Mono SemiBold</vt:lpstr>
      <vt:lpstr>Courier New</vt:lpstr>
      <vt:lpstr>source-serif-pro</vt:lpstr>
      <vt:lpstr>Ubuntu</vt:lpstr>
      <vt:lpstr>Ubuntu Medium</vt:lpstr>
      <vt:lpstr>Wingdings</vt:lpstr>
      <vt:lpstr>Office Theme</vt:lpstr>
      <vt:lpstr>GITHUB COPILOT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CODEIUM v/s GITHUB COPILOT</vt:lpstr>
      <vt:lpstr>COPILOT IN ACTION</vt:lpstr>
      <vt:lpstr>STUDY ON GITHUB COPILOT</vt:lpstr>
      <vt:lpstr>Roles and responsibility of Experiment Team</vt:lpstr>
      <vt:lpstr>PowerPoint Presentation</vt:lpstr>
      <vt:lpstr>PowerPoint Presentation</vt:lpstr>
      <vt:lpstr>PowerPoint Presentation</vt:lpstr>
      <vt:lpstr>Comparing Productivity and Performance with Controller Team</vt:lpstr>
      <vt:lpstr>PowerPoint Presentation</vt:lpstr>
      <vt:lpstr>Benefits of GitHub Copilot</vt:lpstr>
      <vt:lpstr>Potential Drawbacks of Copilot</vt:lpstr>
      <vt:lpstr>Solutions </vt:lpstr>
      <vt:lpstr>"GitHub Copilot could not connect to server. Extension activation failed"</vt:lpstr>
      <vt:lpstr>Future Goals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Rajput, Rishitha ranjeet</dc:creator>
  <cp:lastModifiedBy>Rajput, Rishitha ranjeet</cp:lastModifiedBy>
  <cp:revision>5</cp:revision>
  <dcterms:created xsi:type="dcterms:W3CDTF">2023-06-14T09:03:10Z</dcterms:created>
  <dcterms:modified xsi:type="dcterms:W3CDTF">2023-07-06T07:20:03Z</dcterms:modified>
</cp:coreProperties>
</file>